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08" r:id="rId4"/>
    <p:sldMasterId id="2147483878" r:id="rId5"/>
  </p:sldMasterIdLst>
  <p:notesMasterIdLst>
    <p:notesMasterId r:id="rId132"/>
  </p:notesMasterIdLst>
  <p:sldIdLst>
    <p:sldId id="411" r:id="rId6"/>
    <p:sldId id="413" r:id="rId7"/>
    <p:sldId id="257" r:id="rId8"/>
    <p:sldId id="258" r:id="rId9"/>
    <p:sldId id="259" r:id="rId10"/>
    <p:sldId id="260" r:id="rId11"/>
    <p:sldId id="261" r:id="rId12"/>
    <p:sldId id="262" r:id="rId13"/>
    <p:sldId id="263" r:id="rId14"/>
    <p:sldId id="264" r:id="rId15"/>
    <p:sldId id="292" r:id="rId16"/>
    <p:sldId id="418" r:id="rId17"/>
    <p:sldId id="269" r:id="rId18"/>
    <p:sldId id="554" r:id="rId19"/>
    <p:sldId id="419" r:id="rId20"/>
    <p:sldId id="375" r:id="rId21"/>
    <p:sldId id="559" r:id="rId22"/>
    <p:sldId id="560" r:id="rId23"/>
    <p:sldId id="420" r:id="rId24"/>
    <p:sldId id="565" r:id="rId25"/>
    <p:sldId id="283" r:id="rId26"/>
    <p:sldId id="601" r:id="rId27"/>
    <p:sldId id="421" r:id="rId28"/>
    <p:sldId id="602" r:id="rId29"/>
    <p:sldId id="344" r:id="rId30"/>
    <p:sldId id="423" r:id="rId31"/>
    <p:sldId id="603" r:id="rId32"/>
    <p:sldId id="604" r:id="rId33"/>
    <p:sldId id="424" r:id="rId34"/>
    <p:sldId id="605" r:id="rId35"/>
    <p:sldId id="295" r:id="rId36"/>
    <p:sldId id="296" r:id="rId37"/>
    <p:sldId id="300" r:id="rId38"/>
    <p:sldId id="425" r:id="rId39"/>
    <p:sldId id="280" r:id="rId40"/>
    <p:sldId id="426" r:id="rId41"/>
    <p:sldId id="611" r:id="rId42"/>
    <p:sldId id="428" r:id="rId43"/>
    <p:sldId id="612" r:id="rId44"/>
    <p:sldId id="613" r:id="rId45"/>
    <p:sldId id="614" r:id="rId46"/>
    <p:sldId id="615" r:id="rId47"/>
    <p:sldId id="616" r:id="rId48"/>
    <p:sldId id="617" r:id="rId49"/>
    <p:sldId id="618" r:id="rId50"/>
    <p:sldId id="619" r:id="rId51"/>
    <p:sldId id="620" r:id="rId52"/>
    <p:sldId id="621" r:id="rId53"/>
    <p:sldId id="622" r:id="rId54"/>
    <p:sldId id="623" r:id="rId55"/>
    <p:sldId id="624" r:id="rId56"/>
    <p:sldId id="429" r:id="rId57"/>
    <p:sldId id="267" r:id="rId58"/>
    <p:sldId id="430" r:id="rId59"/>
    <p:sldId id="606" r:id="rId60"/>
    <p:sldId id="607" r:id="rId61"/>
    <p:sldId id="608" r:id="rId62"/>
    <p:sldId id="609" r:id="rId63"/>
    <p:sldId id="431" r:id="rId64"/>
    <p:sldId id="610" r:id="rId65"/>
    <p:sldId id="590" r:id="rId66"/>
    <p:sldId id="432" r:id="rId67"/>
    <p:sldId id="625" r:id="rId68"/>
    <p:sldId id="626" r:id="rId69"/>
    <p:sldId id="434" r:id="rId70"/>
    <p:sldId id="627" r:id="rId71"/>
    <p:sldId id="435" r:id="rId72"/>
    <p:sldId id="591" r:id="rId73"/>
    <p:sldId id="266" r:id="rId74"/>
    <p:sldId id="436" r:id="rId75"/>
    <p:sldId id="268" r:id="rId76"/>
    <p:sldId id="596" r:id="rId77"/>
    <p:sldId id="278" r:id="rId78"/>
    <p:sldId id="597" r:id="rId79"/>
    <p:sldId id="395" r:id="rId80"/>
    <p:sldId id="437" r:id="rId81"/>
    <p:sldId id="600" r:id="rId82"/>
    <p:sldId id="598" r:id="rId83"/>
    <p:sldId id="599" r:id="rId84"/>
    <p:sldId id="628" r:id="rId85"/>
    <p:sldId id="441" r:id="rId86"/>
    <p:sldId id="383" r:id="rId87"/>
    <p:sldId id="394" r:id="rId88"/>
    <p:sldId id="575" r:id="rId89"/>
    <p:sldId id="576" r:id="rId90"/>
    <p:sldId id="577" r:id="rId91"/>
    <p:sldId id="629" r:id="rId92"/>
    <p:sldId id="584" r:id="rId93"/>
    <p:sldId id="442" r:id="rId94"/>
    <p:sldId id="630" r:id="rId95"/>
    <p:sldId id="589" r:id="rId96"/>
    <p:sldId id="631" r:id="rId97"/>
    <p:sldId id="632" r:id="rId98"/>
    <p:sldId id="443" r:id="rId99"/>
    <p:sldId id="587" r:id="rId100"/>
    <p:sldId id="444" r:id="rId101"/>
    <p:sldId id="633" r:id="rId102"/>
    <p:sldId id="445" r:id="rId103"/>
    <p:sldId id="634" r:id="rId104"/>
    <p:sldId id="635" r:id="rId105"/>
    <p:sldId id="636" r:id="rId106"/>
    <p:sldId id="447" r:id="rId107"/>
    <p:sldId id="638" r:id="rId108"/>
    <p:sldId id="448" r:id="rId109"/>
    <p:sldId id="550" r:id="rId110"/>
    <p:sldId id="637" r:id="rId111"/>
    <p:sldId id="449" r:id="rId112"/>
    <p:sldId id="639" r:id="rId113"/>
    <p:sldId id="450" r:id="rId114"/>
    <p:sldId id="640" r:id="rId115"/>
    <p:sldId id="451" r:id="rId116"/>
    <p:sldId id="641" r:id="rId117"/>
    <p:sldId id="453" r:id="rId118"/>
    <p:sldId id="642" r:id="rId119"/>
    <p:sldId id="643" r:id="rId120"/>
    <p:sldId id="454" r:id="rId121"/>
    <p:sldId id="644" r:id="rId122"/>
    <p:sldId id="645" r:id="rId123"/>
    <p:sldId id="455" r:id="rId124"/>
    <p:sldId id="646" r:id="rId125"/>
    <p:sldId id="456" r:id="rId126"/>
    <p:sldId id="281" r:id="rId127"/>
    <p:sldId id="574" r:id="rId128"/>
    <p:sldId id="409" r:id="rId129"/>
    <p:sldId id="412" r:id="rId130"/>
    <p:sldId id="414" r:id="rId131"/>
  </p:sldIdLst>
  <p:sldSz cx="12192000" cy="6858000"/>
  <p:notesSz cx="6858000" cy="9144000"/>
  <p:embeddedFontLst>
    <p:embeddedFont>
      <p:font typeface="Bebas Neue" panose="020B0606020202050201" pitchFamily="34" charset="0"/>
      <p:regular r:id="rId133"/>
    </p:embeddedFont>
    <p:embeddedFont>
      <p:font typeface="Calibri" panose="020F0502020204030204" pitchFamily="34" charset="0"/>
      <p:regular r:id="rId134"/>
      <p:bold r:id="rId135"/>
      <p:italic r:id="rId136"/>
      <p:boldItalic r:id="rId137"/>
    </p:embeddedFont>
    <p:embeddedFont>
      <p:font typeface="Calibri Light" panose="020F0302020204030204" pitchFamily="34" charset="0"/>
      <p:regular r:id="rId138"/>
      <p:italic r:id="rId139"/>
    </p:embeddedFont>
    <p:embeddedFont>
      <p:font typeface="Open Sans" panose="020B0606030504020204" pitchFamily="34" charset="0"/>
      <p:regular r:id="rId140"/>
      <p:bold r:id="rId141"/>
      <p:italic r:id="rId142"/>
      <p:boldItalic r:id="rId143"/>
    </p:embeddedFont>
    <p:embeddedFont>
      <p:font typeface="Open Sans Light" panose="020B0306030504020204" pitchFamily="34" charset="0"/>
      <p:regular r:id="rId144"/>
      <p:italic r:id="rId145"/>
    </p:embeddedFont>
    <p:embeddedFont>
      <p:font typeface="Segoe UI" panose="020B0502040204020203" pitchFamily="34" charset="0"/>
      <p:regular r:id="rId146"/>
      <p:bold r:id="rId147"/>
      <p:italic r:id="rId148"/>
      <p:boldItalic r:id="rId149"/>
    </p:embeddedFont>
    <p:embeddedFont>
      <p:font typeface="Segoe UI Light" panose="020B0502040204020203" pitchFamily="34" charset="0"/>
      <p:regular r:id="rId150"/>
      <p:italic r:id="rId1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5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autoAdjust="0"/>
    <p:restoredTop sz="94660"/>
  </p:normalViewPr>
  <p:slideViewPr>
    <p:cSldViewPr snapToGrid="0">
      <p:cViewPr varScale="1">
        <p:scale>
          <a:sx n="105" d="100"/>
          <a:sy n="105" d="100"/>
        </p:scale>
        <p:origin x="25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6.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font" Target="fonts/font17.fntdata"/><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font" Target="fonts/font2.fntdata"/><Relationship Id="rId139" Type="http://schemas.openxmlformats.org/officeDocument/2006/relationships/font" Target="fonts/font7.fntdata"/><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font" Target="fonts/font18.fntdata"/><Relationship Id="rId155"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font" Target="fonts/font8.fntdata"/><Relationship Id="rId14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font" Target="fonts/font3.fntdata"/><Relationship Id="rId151" Type="http://schemas.openxmlformats.org/officeDocument/2006/relationships/font" Target="fonts/font19.fntdata"/><Relationship Id="rId156"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font" Target="fonts/font9.fntdata"/><Relationship Id="rId146" Type="http://schemas.openxmlformats.org/officeDocument/2006/relationships/font" Target="fonts/font1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font" Target="fonts/font4.fntdata"/><Relationship Id="rId61" Type="http://schemas.openxmlformats.org/officeDocument/2006/relationships/slide" Target="slides/slide56.xml"/><Relationship Id="rId82" Type="http://schemas.openxmlformats.org/officeDocument/2006/relationships/slide" Target="slides/slide77.xml"/><Relationship Id="rId152"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font" Target="fonts/font1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font" Target="fonts/font10.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3"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font" Target="fonts/font11.fntdata"/><Relationship Id="rId148"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fntdata"/><Relationship Id="rId154"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font" Target="fonts/font12.fntdata"/><Relationship Id="rId90"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wird mit unterlagen und anderen </a:t>
            </a:r>
            <a:r>
              <a:rPr lang="de-DE" dirty="0" err="1"/>
              <a:t>themen</a:t>
            </a:r>
            <a:r>
              <a:rPr lang="de-DE" dirty="0"/>
              <a:t> wären des Seminars umgegangen</a:t>
            </a:r>
          </a:p>
        </p:txBody>
      </p:sp>
    </p:spTree>
    <p:extLst>
      <p:ext uri="{BB962C8B-B14F-4D97-AF65-F5344CB8AC3E}">
        <p14:creationId xmlns:p14="http://schemas.microsoft.com/office/powerpoint/2010/main" val="2614162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85389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Grundbegriff klären Docker</a:t>
            </a:r>
          </a:p>
        </p:txBody>
      </p:sp>
    </p:spTree>
    <p:extLst>
      <p:ext uri="{BB962C8B-B14F-4D97-AF65-F5344CB8AC3E}">
        <p14:creationId xmlns:p14="http://schemas.microsoft.com/office/powerpoint/2010/main" val="311217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47574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778876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908013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71072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75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295850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811059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89578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001862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866376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950467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38421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25233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1350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16093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82905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passiert und danach die Teilnehmer schauen lassen was der Output ist</a:t>
            </a:r>
          </a:p>
        </p:txBody>
      </p:sp>
    </p:spTree>
    <p:extLst>
      <p:ext uri="{BB962C8B-B14F-4D97-AF65-F5344CB8AC3E}">
        <p14:creationId xmlns:p14="http://schemas.microsoft.com/office/powerpoint/2010/main" val="417826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66863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6731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038951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88533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501607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389511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12696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807797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7135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33702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325532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a:t>
            </a:r>
            <a:r>
              <a:rPr lang="de-DE" dirty="0" err="1"/>
              <a:t>erklärung</a:t>
            </a:r>
            <a:r>
              <a:rPr lang="de-DE" dirty="0"/>
              <a:t> was </a:t>
            </a:r>
            <a:r>
              <a:rPr lang="de-DE" dirty="0" err="1"/>
              <a:t>netzwerke</a:t>
            </a:r>
            <a:r>
              <a:rPr lang="de-DE" dirty="0"/>
              <a:t> sind und für was man sie benutzt</a:t>
            </a:r>
          </a:p>
        </p:txBody>
      </p:sp>
    </p:spTree>
    <p:extLst>
      <p:ext uri="{BB962C8B-B14F-4D97-AF65-F5344CB8AC3E}">
        <p14:creationId xmlns:p14="http://schemas.microsoft.com/office/powerpoint/2010/main" val="2943188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a:t>
            </a:r>
            <a:r>
              <a:rPr lang="de-DE" dirty="0" err="1"/>
              <a:t>übersicht</a:t>
            </a:r>
            <a:r>
              <a:rPr lang="de-DE" dirty="0"/>
              <a:t> über das warum </a:t>
            </a:r>
            <a:r>
              <a:rPr lang="de-DE" dirty="0" err="1"/>
              <a:t>wfür</a:t>
            </a:r>
            <a:r>
              <a:rPr lang="de-DE" dirty="0"/>
              <a:t> und die </a:t>
            </a:r>
            <a:r>
              <a:rPr lang="de-DE" dirty="0" err="1"/>
              <a:t>entsheehung</a:t>
            </a:r>
            <a:r>
              <a:rPr lang="de-DE" dirty="0"/>
              <a:t> zu </a:t>
            </a:r>
            <a:r>
              <a:rPr lang="de-DE" dirty="0" err="1"/>
              <a:t>netzwerken</a:t>
            </a:r>
            <a:endParaRPr lang="de-DE" dirty="0"/>
          </a:p>
        </p:txBody>
      </p:sp>
    </p:spTree>
    <p:extLst>
      <p:ext uri="{BB962C8B-B14F-4D97-AF65-F5344CB8AC3E}">
        <p14:creationId xmlns:p14="http://schemas.microsoft.com/office/powerpoint/2010/main" val="4284902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1343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3400847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812361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456047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2552593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56940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nun kommen wird</a:t>
            </a:r>
            <a:endParaRPr lang="en-GB" dirty="0"/>
          </a:p>
        </p:txBody>
      </p:sp>
    </p:spTree>
    <p:extLst>
      <p:ext uri="{BB962C8B-B14F-4D97-AF65-F5344CB8AC3E}">
        <p14:creationId xmlns:p14="http://schemas.microsoft.com/office/powerpoint/2010/main" val="3204009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drei großen </a:t>
            </a:r>
            <a:r>
              <a:rPr lang="de-DE" dirty="0" err="1"/>
              <a:t>bausteine</a:t>
            </a:r>
            <a:r>
              <a:rPr lang="de-DE" dirty="0"/>
              <a:t> warum eigene </a:t>
            </a:r>
            <a:r>
              <a:rPr lang="de-DE" dirty="0" err="1"/>
              <a:t>images</a:t>
            </a:r>
            <a:r>
              <a:rPr lang="de-DE" dirty="0"/>
              <a:t> erstellet werden</a:t>
            </a:r>
            <a:endParaRPr lang="en-GB" dirty="0"/>
          </a:p>
        </p:txBody>
      </p:sp>
    </p:spTree>
    <p:extLst>
      <p:ext uri="{BB962C8B-B14F-4D97-AF65-F5344CB8AC3E}">
        <p14:creationId xmlns:p14="http://schemas.microsoft.com/office/powerpoint/2010/main" val="2886175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356537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Mit diesem </a:t>
            </a:r>
            <a:r>
              <a:rPr lang="de-DE" dirty="0" err="1"/>
              <a:t>befehl</a:t>
            </a:r>
            <a:r>
              <a:rPr lang="de-DE" dirty="0"/>
              <a:t> baut man ein Image welches man mit dem </a:t>
            </a:r>
            <a:r>
              <a:rPr lang="de-DE" dirty="0" err="1"/>
              <a:t>befehl</a:t>
            </a:r>
            <a:r>
              <a:rPr lang="de-DE" dirty="0"/>
              <a:t> davor starten kann</a:t>
            </a:r>
          </a:p>
        </p:txBody>
      </p:sp>
    </p:spTree>
    <p:extLst>
      <p:ext uri="{BB962C8B-B14F-4D97-AF65-F5344CB8AC3E}">
        <p14:creationId xmlns:p14="http://schemas.microsoft.com/office/powerpoint/2010/main" val="916872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a:t>
            </a:r>
            <a:r>
              <a:rPr lang="de-DE" dirty="0" err="1"/>
              <a:t>bestandteile</a:t>
            </a:r>
            <a:r>
              <a:rPr lang="de-DE" dirty="0"/>
              <a:t> des </a:t>
            </a:r>
            <a:r>
              <a:rPr lang="de-DE" dirty="0" err="1"/>
              <a:t>befehles</a:t>
            </a:r>
            <a:r>
              <a:rPr lang="de-DE" dirty="0"/>
              <a:t> erklären</a:t>
            </a:r>
          </a:p>
        </p:txBody>
      </p:sp>
    </p:spTree>
    <p:extLst>
      <p:ext uri="{BB962C8B-B14F-4D97-AF65-F5344CB8AC3E}">
        <p14:creationId xmlns:p14="http://schemas.microsoft.com/office/powerpoint/2010/main" val="1631909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Ein paar </a:t>
            </a:r>
            <a:r>
              <a:rPr lang="de-DE" dirty="0" err="1"/>
              <a:t>best</a:t>
            </a:r>
            <a:r>
              <a:rPr lang="de-DE" dirty="0"/>
              <a:t> </a:t>
            </a:r>
            <a:r>
              <a:rPr lang="de-DE" dirty="0" err="1"/>
              <a:t>pracitsies</a:t>
            </a:r>
            <a:r>
              <a:rPr lang="de-DE" dirty="0"/>
              <a:t> erwähnen und erklären</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87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15948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35583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2468259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942341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Grundbegriff klären Docker</a:t>
            </a:r>
          </a:p>
        </p:txBody>
      </p:sp>
    </p:spTree>
    <p:extLst>
      <p:ext uri="{BB962C8B-B14F-4D97-AF65-F5344CB8AC3E}">
        <p14:creationId xmlns:p14="http://schemas.microsoft.com/office/powerpoint/2010/main" val="31121791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957020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503993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6299254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105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endParaRPr lang="de-DE"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106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911948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22612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066844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904458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699123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840673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4855550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115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689766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8419963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119777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2126463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37042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425256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013332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94911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010525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170705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5503232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3152823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0530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62795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888646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9635450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792017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89767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85502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5920439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52436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7297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9095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86824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7137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36100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7458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67776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553434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3274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3829419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8602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9539200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2461278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44258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674694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699197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71388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97883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6098553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5267380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8290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95899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792761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001032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742072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849799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006126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2574687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5716953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3395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927648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260236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337554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7266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193661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1610940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92633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7921738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7830795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158897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139229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573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276905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29165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6083618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8821810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197455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9685443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5890716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8517824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10695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6539688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9150071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70961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5093755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4442162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7686775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2975764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424896818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0021900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4473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39085725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9355745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48498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9386892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6585367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1395279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110382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8943142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1911024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5358071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8786346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3777275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63911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1006232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079503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693422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784402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7580411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8543584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8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559830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5068958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8698577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876939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4535675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5088210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3966765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03707484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783613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1939166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93236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4115092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2657427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14061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9577403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9195759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3241290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151198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255286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9493577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8968155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4736516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3171079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101383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0082923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3085776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7284911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5180899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1384732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91390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78651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8631956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9408761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7947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179953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165770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6322027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6948383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615247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6397147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0623747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632646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702658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90936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0134604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7244274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324411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8320836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18386262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83360674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2407001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185926465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2495571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54345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14771419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5140752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3741130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0566827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7861878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8058697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3331226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4036590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939141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68191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306335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826804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5075195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4257069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3140147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5513352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39615064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2760644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8697090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41970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894250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1994271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04997995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3362160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5789255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724223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548011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48222723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4968692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216847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802563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3750094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44929025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1635985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0373427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1035563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05351847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7925327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9584620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287229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2088783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1749188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9836825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67207202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102481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Пользовательский макет">
  <p:cSld name="2_Пользовательский макет">
    <p:spTree>
      <p:nvGrpSpPr>
        <p:cNvPr id="1" name="Shape 21"/>
        <p:cNvGrpSpPr/>
        <p:nvPr/>
      </p:nvGrpSpPr>
      <p:grpSpPr>
        <a:xfrm>
          <a:off x="0" y="0"/>
          <a:ext cx="0" cy="0"/>
          <a:chOff x="0" y="0"/>
          <a:chExt cx="0" cy="0"/>
        </a:xfrm>
      </p:grpSpPr>
      <p:sp>
        <p:nvSpPr>
          <p:cNvPr id="22" name="Google Shape;22;p19"/>
          <p:cNvSpPr>
            <a:spLocks noGrp="1"/>
          </p:cNvSpPr>
          <p:nvPr>
            <p:ph type="pic" idx="2"/>
          </p:nvPr>
        </p:nvSpPr>
        <p:spPr>
          <a:xfrm>
            <a:off x="8303683" y="0"/>
            <a:ext cx="388831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0301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827361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327617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11087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69193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403007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457330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164466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024793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114235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041334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4240084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2.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66" Type="http://schemas.openxmlformats.org/officeDocument/2006/relationships/slideLayout" Target="../slideLayouts/slideLayout153.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theme" Target="../theme/theme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82.xml"/><Relationship Id="rId21" Type="http://schemas.openxmlformats.org/officeDocument/2006/relationships/slideLayout" Target="../slideLayouts/slideLayout177.xml"/><Relationship Id="rId42" Type="http://schemas.openxmlformats.org/officeDocument/2006/relationships/slideLayout" Target="../slideLayouts/slideLayout198.xml"/><Relationship Id="rId47" Type="http://schemas.openxmlformats.org/officeDocument/2006/relationships/slideLayout" Target="../slideLayouts/slideLayout203.xml"/><Relationship Id="rId63" Type="http://schemas.openxmlformats.org/officeDocument/2006/relationships/slideLayout" Target="../slideLayouts/slideLayout219.xml"/><Relationship Id="rId68" Type="http://schemas.openxmlformats.org/officeDocument/2006/relationships/slideLayout" Target="../slideLayouts/slideLayout224.xml"/><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slideLayout" Target="../slideLayouts/slideLayout201.xml"/><Relationship Id="rId53" Type="http://schemas.openxmlformats.org/officeDocument/2006/relationships/slideLayout" Target="../slideLayouts/slideLayout209.xml"/><Relationship Id="rId58" Type="http://schemas.openxmlformats.org/officeDocument/2006/relationships/slideLayout" Target="../slideLayouts/slideLayout214.xml"/><Relationship Id="rId66" Type="http://schemas.openxmlformats.org/officeDocument/2006/relationships/slideLayout" Target="../slideLayouts/slideLayout222.xml"/><Relationship Id="rId5" Type="http://schemas.openxmlformats.org/officeDocument/2006/relationships/slideLayout" Target="../slideLayouts/slideLayout161.xml"/><Relationship Id="rId61" Type="http://schemas.openxmlformats.org/officeDocument/2006/relationships/slideLayout" Target="../slideLayouts/slideLayout217.xml"/><Relationship Id="rId19" Type="http://schemas.openxmlformats.org/officeDocument/2006/relationships/slideLayout" Target="../slideLayouts/slideLayout17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48" Type="http://schemas.openxmlformats.org/officeDocument/2006/relationships/slideLayout" Target="../slideLayouts/slideLayout204.xml"/><Relationship Id="rId56" Type="http://schemas.openxmlformats.org/officeDocument/2006/relationships/slideLayout" Target="../slideLayouts/slideLayout212.xml"/><Relationship Id="rId64" Type="http://schemas.openxmlformats.org/officeDocument/2006/relationships/slideLayout" Target="../slideLayouts/slideLayout220.xml"/><Relationship Id="rId69" Type="http://schemas.openxmlformats.org/officeDocument/2006/relationships/slideLayout" Target="../slideLayouts/slideLayout225.xml"/><Relationship Id="rId8" Type="http://schemas.openxmlformats.org/officeDocument/2006/relationships/slideLayout" Target="../slideLayouts/slideLayout164.xml"/><Relationship Id="rId51" Type="http://schemas.openxmlformats.org/officeDocument/2006/relationships/slideLayout" Target="../slideLayouts/slideLayout207.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slideLayout" Target="../slideLayouts/slideLayout202.xml"/><Relationship Id="rId59" Type="http://schemas.openxmlformats.org/officeDocument/2006/relationships/slideLayout" Target="../slideLayouts/slideLayout215.xml"/><Relationship Id="rId67" Type="http://schemas.openxmlformats.org/officeDocument/2006/relationships/slideLayout" Target="../slideLayouts/slideLayout223.xml"/><Relationship Id="rId20" Type="http://schemas.openxmlformats.org/officeDocument/2006/relationships/slideLayout" Target="../slideLayouts/slideLayout176.xml"/><Relationship Id="rId41" Type="http://schemas.openxmlformats.org/officeDocument/2006/relationships/slideLayout" Target="../slideLayouts/slideLayout197.xml"/><Relationship Id="rId54" Type="http://schemas.openxmlformats.org/officeDocument/2006/relationships/slideLayout" Target="../slideLayouts/slideLayout210.xml"/><Relationship Id="rId62" Type="http://schemas.openxmlformats.org/officeDocument/2006/relationships/slideLayout" Target="../slideLayouts/slideLayout218.xml"/><Relationship Id="rId70" Type="http://schemas.openxmlformats.org/officeDocument/2006/relationships/theme" Target="../theme/theme4.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49" Type="http://schemas.openxmlformats.org/officeDocument/2006/relationships/slideLayout" Target="../slideLayouts/slideLayout205.xml"/><Relationship Id="rId57" Type="http://schemas.openxmlformats.org/officeDocument/2006/relationships/slideLayout" Target="../slideLayouts/slideLayout213.xml"/><Relationship Id="rId10" Type="http://schemas.openxmlformats.org/officeDocument/2006/relationships/slideLayout" Target="../slideLayouts/slideLayout166.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52" Type="http://schemas.openxmlformats.org/officeDocument/2006/relationships/slideLayout" Target="../slideLayouts/slideLayout208.xml"/><Relationship Id="rId60" Type="http://schemas.openxmlformats.org/officeDocument/2006/relationships/slideLayout" Target="../slideLayouts/slideLayout216.xml"/><Relationship Id="rId65" Type="http://schemas.openxmlformats.org/officeDocument/2006/relationships/slideLayout" Target="../slideLayouts/slideLayout221.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9" Type="http://schemas.openxmlformats.org/officeDocument/2006/relationships/slideLayout" Target="../slideLayouts/slideLayout195.xml"/><Relationship Id="rId34" Type="http://schemas.openxmlformats.org/officeDocument/2006/relationships/slideLayout" Target="../slideLayouts/slideLayout190.xml"/><Relationship Id="rId50" Type="http://schemas.openxmlformats.org/officeDocument/2006/relationships/slideLayout" Target="../slideLayouts/slideLayout206.xml"/><Relationship Id="rId55" Type="http://schemas.openxmlformats.org/officeDocument/2006/relationships/slideLayout" Target="../slideLayouts/slideLayout21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42" Type="http://schemas.openxmlformats.org/officeDocument/2006/relationships/slideLayout" Target="../slideLayouts/slideLayout267.xml"/><Relationship Id="rId47" Type="http://schemas.openxmlformats.org/officeDocument/2006/relationships/slideLayout" Target="../slideLayouts/slideLayout272.xml"/><Relationship Id="rId63" Type="http://schemas.openxmlformats.org/officeDocument/2006/relationships/slideLayout" Target="../slideLayouts/slideLayout288.xml"/><Relationship Id="rId68" Type="http://schemas.openxmlformats.org/officeDocument/2006/relationships/slideLayout" Target="../slideLayouts/slideLayout293.xml"/><Relationship Id="rId7" Type="http://schemas.openxmlformats.org/officeDocument/2006/relationships/slideLayout" Target="../slideLayouts/slideLayout23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9" Type="http://schemas.openxmlformats.org/officeDocument/2006/relationships/slideLayout" Target="../slideLayouts/slideLayout254.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40" Type="http://schemas.openxmlformats.org/officeDocument/2006/relationships/slideLayout" Target="../slideLayouts/slideLayout265.xml"/><Relationship Id="rId45" Type="http://schemas.openxmlformats.org/officeDocument/2006/relationships/slideLayout" Target="../slideLayouts/slideLayout270.xml"/><Relationship Id="rId53" Type="http://schemas.openxmlformats.org/officeDocument/2006/relationships/slideLayout" Target="../slideLayouts/slideLayout278.xml"/><Relationship Id="rId58" Type="http://schemas.openxmlformats.org/officeDocument/2006/relationships/slideLayout" Target="../slideLayouts/slideLayout283.xml"/><Relationship Id="rId66" Type="http://schemas.openxmlformats.org/officeDocument/2006/relationships/slideLayout" Target="../slideLayouts/slideLayout291.xml"/><Relationship Id="rId5" Type="http://schemas.openxmlformats.org/officeDocument/2006/relationships/slideLayout" Target="../slideLayouts/slideLayout230.xml"/><Relationship Id="rId61" Type="http://schemas.openxmlformats.org/officeDocument/2006/relationships/slideLayout" Target="../slideLayouts/slideLayout286.xml"/><Relationship Id="rId19" Type="http://schemas.openxmlformats.org/officeDocument/2006/relationships/slideLayout" Target="../slideLayouts/slideLayout24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43" Type="http://schemas.openxmlformats.org/officeDocument/2006/relationships/slideLayout" Target="../slideLayouts/slideLayout268.xml"/><Relationship Id="rId48" Type="http://schemas.openxmlformats.org/officeDocument/2006/relationships/slideLayout" Target="../slideLayouts/slideLayout273.xml"/><Relationship Id="rId56" Type="http://schemas.openxmlformats.org/officeDocument/2006/relationships/slideLayout" Target="../slideLayouts/slideLayout281.xml"/><Relationship Id="rId64" Type="http://schemas.openxmlformats.org/officeDocument/2006/relationships/slideLayout" Target="../slideLayouts/slideLayout289.xml"/><Relationship Id="rId69" Type="http://schemas.openxmlformats.org/officeDocument/2006/relationships/slideLayout" Target="../slideLayouts/slideLayout294.xml"/><Relationship Id="rId8" Type="http://schemas.openxmlformats.org/officeDocument/2006/relationships/slideLayout" Target="../slideLayouts/slideLayout233.xml"/><Relationship Id="rId51" Type="http://schemas.openxmlformats.org/officeDocument/2006/relationships/slideLayout" Target="../slideLayouts/slideLayout276.xml"/><Relationship Id="rId3" Type="http://schemas.openxmlformats.org/officeDocument/2006/relationships/slideLayout" Target="../slideLayouts/slideLayout228.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slideLayout" Target="../slideLayouts/slideLayout263.xml"/><Relationship Id="rId46" Type="http://schemas.openxmlformats.org/officeDocument/2006/relationships/slideLayout" Target="../slideLayouts/slideLayout271.xml"/><Relationship Id="rId59" Type="http://schemas.openxmlformats.org/officeDocument/2006/relationships/slideLayout" Target="../slideLayouts/slideLayout284.xml"/><Relationship Id="rId67" Type="http://schemas.openxmlformats.org/officeDocument/2006/relationships/slideLayout" Target="../slideLayouts/slideLayout292.xml"/><Relationship Id="rId20" Type="http://schemas.openxmlformats.org/officeDocument/2006/relationships/slideLayout" Target="../slideLayouts/slideLayout245.xml"/><Relationship Id="rId41" Type="http://schemas.openxmlformats.org/officeDocument/2006/relationships/slideLayout" Target="../slideLayouts/slideLayout266.xml"/><Relationship Id="rId54" Type="http://schemas.openxmlformats.org/officeDocument/2006/relationships/slideLayout" Target="../slideLayouts/slideLayout279.xml"/><Relationship Id="rId62" Type="http://schemas.openxmlformats.org/officeDocument/2006/relationships/slideLayout" Target="../slideLayouts/slideLayout287.xml"/><Relationship Id="rId70" Type="http://schemas.openxmlformats.org/officeDocument/2006/relationships/theme" Target="../theme/theme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49" Type="http://schemas.openxmlformats.org/officeDocument/2006/relationships/slideLayout" Target="../slideLayouts/slideLayout274.xml"/><Relationship Id="rId57" Type="http://schemas.openxmlformats.org/officeDocument/2006/relationships/slideLayout" Target="../slideLayouts/slideLayout282.xml"/><Relationship Id="rId10" Type="http://schemas.openxmlformats.org/officeDocument/2006/relationships/slideLayout" Target="../slideLayouts/slideLayout235.xml"/><Relationship Id="rId31" Type="http://schemas.openxmlformats.org/officeDocument/2006/relationships/slideLayout" Target="../slideLayouts/slideLayout256.xml"/><Relationship Id="rId44" Type="http://schemas.openxmlformats.org/officeDocument/2006/relationships/slideLayout" Target="../slideLayouts/slideLayout269.xml"/><Relationship Id="rId52" Type="http://schemas.openxmlformats.org/officeDocument/2006/relationships/slideLayout" Target="../slideLayouts/slideLayout277.xml"/><Relationship Id="rId60" Type="http://schemas.openxmlformats.org/officeDocument/2006/relationships/slideLayout" Target="../slideLayouts/slideLayout285.xml"/><Relationship Id="rId65" Type="http://schemas.openxmlformats.org/officeDocument/2006/relationships/slideLayout" Target="../slideLayouts/slideLayout290.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9" Type="http://schemas.openxmlformats.org/officeDocument/2006/relationships/slideLayout" Target="../slideLayouts/slideLayout264.xml"/><Relationship Id="rId34" Type="http://schemas.openxmlformats.org/officeDocument/2006/relationships/slideLayout" Target="../slideLayouts/slideLayout259.xml"/><Relationship Id="rId50" Type="http://schemas.openxmlformats.org/officeDocument/2006/relationships/slideLayout" Target="../slideLayouts/slideLayout275.xml"/><Relationship Id="rId55" Type="http://schemas.openxmlformats.org/officeDocument/2006/relationships/slideLayout" Target="../slideLayouts/slideLayout2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 id="2147483716" r:id="rId67"/>
    <p:sldLayoutId id="2147483717" r:id="rId68"/>
    <p:sldLayoutId id="2147483718" r:id="rId69"/>
    <p:sldLayoutId id="2147483719" r:id="rId70"/>
    <p:sldLayoutId id="2147483720" r:id="rId71"/>
    <p:sldLayoutId id="2147483721" r:id="rId72"/>
    <p:sldLayoutId id="2147483722" r:id="rId73"/>
    <p:sldLayoutId id="2147483723" r:id="rId74"/>
    <p:sldLayoutId id="2147483724" r:id="rId7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28.07.2022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50912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27552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928420"/>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6" r:id="rId17"/>
    <p:sldLayoutId id="2147483897" r:id="rId18"/>
    <p:sldLayoutId id="2147483898" r:id="rId19"/>
    <p:sldLayoutId id="2147483899" r:id="rId20"/>
    <p:sldLayoutId id="2147483900" r:id="rId21"/>
    <p:sldLayoutId id="2147483902" r:id="rId22"/>
    <p:sldLayoutId id="2147483903" r:id="rId23"/>
    <p:sldLayoutId id="2147483906" r:id="rId24"/>
    <p:sldLayoutId id="2147483907"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23" r:id="rId40"/>
    <p:sldLayoutId id="2147483925" r:id="rId41"/>
    <p:sldLayoutId id="2147483927" r:id="rId42"/>
    <p:sldLayoutId id="2147483928" r:id="rId43"/>
    <p:sldLayoutId id="2147483929" r:id="rId44"/>
    <p:sldLayoutId id="2147483930" r:id="rId45"/>
    <p:sldLayoutId id="2147483931" r:id="rId46"/>
    <p:sldLayoutId id="2147483932" r:id="rId47"/>
    <p:sldLayoutId id="2147483933" r:id="rId48"/>
    <p:sldLayoutId id="2147483934" r:id="rId49"/>
    <p:sldLayoutId id="2147483935" r:id="rId50"/>
    <p:sldLayoutId id="2147483936" r:id="rId51"/>
    <p:sldLayoutId id="2147483937" r:id="rId52"/>
    <p:sldLayoutId id="2147483938" r:id="rId53"/>
    <p:sldLayoutId id="2147483939" r:id="rId54"/>
    <p:sldLayoutId id="2147483940" r:id="rId55"/>
    <p:sldLayoutId id="2147483941" r:id="rId56"/>
    <p:sldLayoutId id="2147483942" r:id="rId57"/>
    <p:sldLayoutId id="2147483943" r:id="rId58"/>
    <p:sldLayoutId id="2147483944" r:id="rId59"/>
    <p:sldLayoutId id="2147483945" r:id="rId60"/>
    <p:sldLayoutId id="2147483946" r:id="rId61"/>
    <p:sldLayoutId id="2147483947" r:id="rId62"/>
    <p:sldLayoutId id="2147483948" r:id="rId63"/>
    <p:sldLayoutId id="2147483949" r:id="rId64"/>
    <p:sldLayoutId id="2147483950" r:id="rId65"/>
    <p:sldLayoutId id="2147483951" r:id="rId66"/>
    <p:sldLayoutId id="2147483952" r:id="rId67"/>
    <p:sldLayoutId id="2147483953" r:id="rId68"/>
    <p:sldLayoutId id="2147483954"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6.xml"/></Relationships>
</file>

<file path=ppt/slides/_rels/slide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0.xml"/></Relationships>
</file>

<file path=ppt/slides/_rels/slide10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4.xml"/><Relationship Id="rId1" Type="http://schemas.openxmlformats.org/officeDocument/2006/relationships/slideLayout" Target="../slideLayouts/slideLayout10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92.xml"/><Relationship Id="rId4" Type="http://schemas.openxmlformats.org/officeDocument/2006/relationships/image" Target="../media/image15.jpg"/></Relationships>
</file>

<file path=ppt/slides/_rels/slide10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6.xml"/><Relationship Id="rId1" Type="http://schemas.openxmlformats.org/officeDocument/2006/relationships/slideLayout" Target="../slideLayouts/slideLayout10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10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9.xml"/><Relationship Id="rId1" Type="http://schemas.openxmlformats.org/officeDocument/2006/relationships/slideLayout" Target="../slideLayouts/slideLayout10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0.xml"/><Relationship Id="rId1" Type="http://schemas.openxmlformats.org/officeDocument/2006/relationships/slideLayout" Target="../slideLayouts/slideLayout96.xml"/></Relationships>
</file>

<file path=ppt/slides/_rels/slide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10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9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06.xml"/></Relationships>
</file>

<file path=ppt/slides/_rels/slide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0.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0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9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8.xml"/></Relationships>
</file>

<file path=ppt/slides/_rels/slide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7.xml"/><Relationship Id="rId1" Type="http://schemas.openxmlformats.org/officeDocument/2006/relationships/slideLayout" Target="../slideLayouts/slideLayout101.xml"/></Relationships>
</file>

<file path=ppt/slides/_rels/slide1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1.xml"/></Relationships>
</file>

<file path=ppt/slides/_rels/slide1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01.xml"/></Relationships>
</file>

<file path=ppt/slides/_rels/slide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8.xml"/><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9.xml"/><Relationship Id="rId1" Type="http://schemas.openxmlformats.org/officeDocument/2006/relationships/slideLayout" Target="../slideLayouts/slideLayout96.xml"/></Relationships>
</file>

<file path=ppt/slides/_rels/slide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0.xml"/><Relationship Id="rId1" Type="http://schemas.openxmlformats.org/officeDocument/2006/relationships/slideLayout" Target="../slideLayouts/slideLayout101.xml"/></Relationships>
</file>

<file path=ppt/slides/_rels/slide1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4.xml"/></Relationships>
</file>

<file path=ppt/slides/_rels/slide1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1.xml"/><Relationship Id="rId1" Type="http://schemas.openxmlformats.org/officeDocument/2006/relationships/slideLayout" Target="../slideLayouts/slideLayout90.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2.xml"/><Relationship Id="rId1" Type="http://schemas.openxmlformats.org/officeDocument/2006/relationships/slideLayout" Target="../slideLayouts/slideLayout87.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3.xml"/><Relationship Id="rId1" Type="http://schemas.openxmlformats.org/officeDocument/2006/relationships/slideLayout" Target="../slideLayouts/slideLayout87.xml"/><Relationship Id="rId5" Type="http://schemas.openxmlformats.org/officeDocument/2006/relationships/image" Target="../media/image46.jp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4.xml"/><Relationship Id="rId1" Type="http://schemas.openxmlformats.org/officeDocument/2006/relationships/slideLayout" Target="../slideLayouts/slideLayout8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0.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9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09.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jpeg"/><Relationship Id="rId1" Type="http://schemas.openxmlformats.org/officeDocument/2006/relationships/slideLayout" Target="../slideLayouts/slideLayout103.xml"/><Relationship Id="rId4" Type="http://schemas.openxmlformats.org/officeDocument/2006/relationships/hyperlink" Target="https://resources.infosecinstitute.com/topic/securing-containers-using-docker-isola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10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8.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32.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8.xml"/><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101.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5.xml"/></Relationships>
</file>

<file path=ppt/slides/_rels/slide5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109.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09.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3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1.xml"/><Relationship Id="rId1" Type="http://schemas.openxmlformats.org/officeDocument/2006/relationships/slideLayout" Target="../slideLayouts/slideLayout90.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9.xml"/></Relationships>
</file>

<file path=ppt/slides/_rels/slide6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3.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101.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5.xml"/><Relationship Id="rId1" Type="http://schemas.openxmlformats.org/officeDocument/2006/relationships/slideLayout" Target="../slideLayouts/slideLayout96.xml"/></Relationships>
</file>

<file path=ppt/slides/_rels/slide6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6.xml"/><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101.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6.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6.xml"/></Relationships>
</file>

<file path=ppt/slides/_rels/slide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8.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6.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101.xml"/></Relationships>
</file>

<file path=ppt/slides/_rels/slide7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03.xml"/></Relationships>
</file>

<file path=ppt/slides/_rels/slide8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2.xml"/><Relationship Id="rId1" Type="http://schemas.openxmlformats.org/officeDocument/2006/relationships/slideLayout" Target="../slideLayouts/slideLayout10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7.png"/><Relationship Id="rId1" Type="http://schemas.openxmlformats.org/officeDocument/2006/relationships/slideLayout" Target="../slideLayouts/slideLayout90.xml"/></Relationships>
</file>

<file path=ppt/slides/_rels/slide8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9.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5.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5.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5.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9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0.xml"/><Relationship Id="rId1" Type="http://schemas.openxmlformats.org/officeDocument/2006/relationships/slideLayout" Target="../slideLayouts/slideLayout101.xml"/></Relationships>
</file>

<file path=ppt/slides/_rels/slide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1.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106.xml"/></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90.xml"/></Relationships>
</file>

<file path=ppt/slides/_rels/slide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106.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4396105" cy="1512862"/>
            <a:chOff x="544512" y="2155655"/>
            <a:chExt cx="4396105"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3773167"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Docker Security</a:t>
              </a: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4396104"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Gesamtpräsentation</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
          <p:cNvSpPr>
            <a:spLocks noGrp="1"/>
          </p:cNvSpPr>
          <p:nvPr>
            <p:ph type="pic" idx="2"/>
          </p:nvPr>
        </p:nvSpPr>
        <p:spPr>
          <a:xfrm rot="-2816781">
            <a:off x="432000" y="-609600"/>
            <a:ext cx="3530984" cy="7492152"/>
          </a:xfrm>
          <a:prstGeom prst="rect">
            <a:avLst/>
          </a:prstGeom>
          <a:solidFill>
            <a:schemeClr val="dk1"/>
          </a:solidFill>
          <a:ln>
            <a:noFill/>
          </a:ln>
        </p:spPr>
      </p:sp>
      <p:sp>
        <p:nvSpPr>
          <p:cNvPr id="447" name="Google Shape;447;p9"/>
          <p:cNvSpPr/>
          <p:nvPr/>
        </p:nvSpPr>
        <p:spPr>
          <a:xfrm>
            <a:off x="3983765" y="2372883"/>
            <a:ext cx="384043" cy="384043"/>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8" name="Google Shape;448;p9"/>
          <p:cNvSpPr/>
          <p:nvPr/>
        </p:nvSpPr>
        <p:spPr>
          <a:xfrm>
            <a:off x="3311691" y="4389107"/>
            <a:ext cx="240027" cy="240027"/>
          </a:xfrm>
          <a:prstGeom prst="ellipse">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9" name="Google Shape;449;p9"/>
          <p:cNvSpPr/>
          <p:nvPr/>
        </p:nvSpPr>
        <p:spPr>
          <a:xfrm>
            <a:off x="1557095" y="5006423"/>
            <a:ext cx="384043" cy="384043"/>
          </a:xfrm>
          <a:prstGeom prst="frame">
            <a:avLst>
              <a:gd name="adj1" fmla="val 1801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50" name="Google Shape;450;p9"/>
          <p:cNvSpPr/>
          <p:nvPr/>
        </p:nvSpPr>
        <p:spPr>
          <a:xfrm rot="577545">
            <a:off x="5167114" y="4448158"/>
            <a:ext cx="480053" cy="413839"/>
          </a:xfrm>
          <a:custGeom>
            <a:avLst/>
            <a:gdLst/>
            <a:ahLst/>
            <a:cxnLst/>
            <a:rect l="l" t="t" r="r" b="b"/>
            <a:pathLst>
              <a:path w="504056" h="434531" extrusionOk="0">
                <a:moveTo>
                  <a:pt x="252028" y="144018"/>
                </a:moveTo>
                <a:lnTo>
                  <a:pt x="111341" y="360042"/>
                </a:lnTo>
                <a:lnTo>
                  <a:pt x="392714" y="360042"/>
                </a:lnTo>
                <a:close/>
                <a:moveTo>
                  <a:pt x="252028" y="0"/>
                </a:moveTo>
                <a:lnTo>
                  <a:pt x="504056" y="434531"/>
                </a:lnTo>
                <a:lnTo>
                  <a:pt x="0" y="4345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1" name="Google Shape;451;p9"/>
          <p:cNvGrpSpPr/>
          <p:nvPr/>
        </p:nvGrpSpPr>
        <p:grpSpPr>
          <a:xfrm>
            <a:off x="5999990" y="3042905"/>
            <a:ext cx="2839276" cy="1085182"/>
            <a:chOff x="4499992" y="2282177"/>
            <a:chExt cx="2129457" cy="813886"/>
          </a:xfrm>
        </p:grpSpPr>
        <p:sp>
          <p:nvSpPr>
            <p:cNvPr id="452" name="Google Shape;452;p9"/>
            <p:cNvSpPr txBox="1"/>
            <p:nvPr/>
          </p:nvSpPr>
          <p:spPr>
            <a:xfrm>
              <a:off x="4499992" y="2282177"/>
              <a:ext cx="80695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Erfahrungen</a:t>
              </a:r>
              <a:endParaRPr sz="1600" b="0" i="0" u="none" strike="noStrike" cap="none">
                <a:solidFill>
                  <a:srgbClr val="383838"/>
                </a:solidFill>
                <a:latin typeface="Bebas Neue"/>
                <a:ea typeface="Bebas Neue"/>
                <a:cs typeface="Bebas Neue"/>
                <a:sym typeface="Bebas Neue"/>
              </a:endParaRPr>
            </a:p>
          </p:txBody>
        </p:sp>
        <p:sp>
          <p:nvSpPr>
            <p:cNvPr id="453" name="Google Shape;453;p9"/>
            <p:cNvSpPr txBox="1"/>
            <p:nvPr/>
          </p:nvSpPr>
          <p:spPr>
            <a:xfrm>
              <a:off x="451065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Erfahrungen haben Sie mit dem Thema des Seminars schon gemacht</a:t>
              </a:r>
              <a:r>
                <a:rPr lang="de-DE" sz="867" dirty="0">
                  <a:solidFill>
                    <a:srgbClr val="7F7F7F"/>
                  </a:solidFill>
                  <a:latin typeface="Open Sans"/>
                  <a:ea typeface="Open Sans"/>
                  <a:cs typeface="Open Sans"/>
                  <a:sym typeface="Open Sans"/>
                </a:rPr>
                <a:t>. In wie fern werden Sie das erworbene Wissen anwenden.</a:t>
              </a:r>
              <a:endParaRPr lang="de-DE" sz="867" b="0" i="0" u="none" strike="noStrike" cap="none" dirty="0">
                <a:solidFill>
                  <a:srgbClr val="7F7F7F"/>
                </a:solidFill>
                <a:latin typeface="Open Sans"/>
                <a:ea typeface="Open Sans"/>
                <a:cs typeface="Open Sans"/>
                <a:sym typeface="Open Sans"/>
              </a:endParaRPr>
            </a:p>
          </p:txBody>
        </p:sp>
      </p:grpSp>
      <p:grpSp>
        <p:nvGrpSpPr>
          <p:cNvPr id="454" name="Google Shape;454;p9"/>
          <p:cNvGrpSpPr/>
          <p:nvPr/>
        </p:nvGrpSpPr>
        <p:grpSpPr>
          <a:xfrm>
            <a:off x="8880912" y="4389218"/>
            <a:ext cx="2839420" cy="1085183"/>
            <a:chOff x="6660684" y="3291911"/>
            <a:chExt cx="2129565" cy="813887"/>
          </a:xfrm>
        </p:grpSpPr>
        <p:sp>
          <p:nvSpPr>
            <p:cNvPr id="455" name="Google Shape;455;p9"/>
            <p:cNvSpPr txBox="1"/>
            <p:nvPr/>
          </p:nvSpPr>
          <p:spPr>
            <a:xfrm>
              <a:off x="6660684" y="3291911"/>
              <a:ext cx="1316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Derzeitiger Werdegang</a:t>
              </a:r>
              <a:endParaRPr/>
            </a:p>
          </p:txBody>
        </p:sp>
        <p:sp>
          <p:nvSpPr>
            <p:cNvPr id="456" name="Google Shape;456;p9"/>
            <p:cNvSpPr txBox="1"/>
            <p:nvPr/>
          </p:nvSpPr>
          <p:spPr>
            <a:xfrm>
              <a:off x="6671349" y="3586166"/>
              <a:ext cx="2118900"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Arbeiten bzw</a:t>
              </a:r>
              <a:r>
                <a:rPr lang="de-DE" sz="867" dirty="0">
                  <a:solidFill>
                    <a:srgbClr val="7F7F7F"/>
                  </a:solidFill>
                  <a:latin typeface="Open Sans"/>
                  <a:ea typeface="Open Sans"/>
                  <a:cs typeface="Open Sans"/>
                  <a:sym typeface="Open Sans"/>
                </a:rPr>
                <a:t>. Aufgaben gehen Sie derzeitig nach, was beabsichtigen Sie mit dem Seminar zu erreichen. </a:t>
              </a:r>
              <a:endParaRPr lang="de-DE" sz="867" b="0" i="0" u="none" strike="noStrike" cap="none" dirty="0">
                <a:solidFill>
                  <a:srgbClr val="7F7F7F"/>
                </a:solidFill>
                <a:latin typeface="Open Sans"/>
                <a:ea typeface="Open Sans"/>
                <a:cs typeface="Open Sans"/>
                <a:sym typeface="Open Sans"/>
              </a:endParaRPr>
            </a:p>
          </p:txBody>
        </p:sp>
      </p:grpSp>
      <p:grpSp>
        <p:nvGrpSpPr>
          <p:cNvPr id="457" name="Google Shape;457;p9"/>
          <p:cNvGrpSpPr/>
          <p:nvPr/>
        </p:nvGrpSpPr>
        <p:grpSpPr>
          <a:xfrm>
            <a:off x="8880990" y="3042905"/>
            <a:ext cx="2839276" cy="1085182"/>
            <a:chOff x="6660742" y="2282177"/>
            <a:chExt cx="2129457" cy="813886"/>
          </a:xfrm>
        </p:grpSpPr>
        <p:sp>
          <p:nvSpPr>
            <p:cNvPr id="458" name="Google Shape;458;p9"/>
            <p:cNvSpPr txBox="1"/>
            <p:nvPr/>
          </p:nvSpPr>
          <p:spPr>
            <a:xfrm>
              <a:off x="6660742" y="2282177"/>
              <a:ext cx="1246976"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Stärken &amp; Schwächen</a:t>
              </a:r>
              <a:endParaRPr/>
            </a:p>
          </p:txBody>
        </p:sp>
        <p:sp>
          <p:nvSpPr>
            <p:cNvPr id="459" name="Google Shape;459;p9"/>
            <p:cNvSpPr txBox="1"/>
            <p:nvPr/>
          </p:nvSpPr>
          <p:spPr>
            <a:xfrm>
              <a:off x="667140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Erzählen Sie etwas über sich selber, wer sind Sie, wie sind Sie auf dieses Seminar gekommen und was sind Ihre Erwartungen.</a:t>
              </a:r>
            </a:p>
          </p:txBody>
        </p:sp>
      </p:grpSp>
      <p:sp>
        <p:nvSpPr>
          <p:cNvPr id="460" name="Google Shape;460;p9"/>
          <p:cNvSpPr/>
          <p:nvPr/>
        </p:nvSpPr>
        <p:spPr>
          <a:xfrm>
            <a:off x="719403" y="3042903"/>
            <a:ext cx="576260" cy="496776"/>
          </a:xfrm>
          <a:custGeom>
            <a:avLst/>
            <a:gdLst/>
            <a:ahLst/>
            <a:cxnLst/>
            <a:rect l="l" t="t" r="r" b="b"/>
            <a:pathLst>
              <a:path w="501175" h="432048" extrusionOk="0">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4" name="Google Shape;464;p9"/>
          <p:cNvGrpSpPr/>
          <p:nvPr/>
        </p:nvGrpSpPr>
        <p:grpSpPr>
          <a:xfrm>
            <a:off x="11319310" y="359343"/>
            <a:ext cx="603183" cy="603183"/>
            <a:chOff x="8489482" y="269507"/>
            <a:chExt cx="452387" cy="452387"/>
          </a:xfrm>
        </p:grpSpPr>
        <p:sp>
          <p:nvSpPr>
            <p:cNvPr id="465" name="Google Shape;465;p9"/>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9"/>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10</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par>
                                <p:cTn id="12" presetID="10" presetClass="entr" presetSubtype="0" fill="hold" nodeType="withEffect">
                                  <p:stCondLst>
                                    <p:cond delay="0"/>
                                  </p:stCondLst>
                                  <p:childTnLst>
                                    <p:set>
                                      <p:cBhvr>
                                        <p:cTn id="13" dur="1" fill="hold">
                                          <p:stCondLst>
                                            <p:cond delay="0"/>
                                          </p:stCondLst>
                                        </p:cTn>
                                        <p:tgtEl>
                                          <p:spTgt spid="449"/>
                                        </p:tgtEl>
                                        <p:attrNameLst>
                                          <p:attrName>style.visibility</p:attrName>
                                        </p:attrNameLst>
                                      </p:cBhvr>
                                      <p:to>
                                        <p:strVal val="visible"/>
                                      </p:to>
                                    </p:set>
                                    <p:animEffect transition="in" filter="fade">
                                      <p:cBhvr>
                                        <p:cTn id="14" dur="500"/>
                                        <p:tgtEl>
                                          <p:spTgt spid="449"/>
                                        </p:tgtEl>
                                      </p:cBhvr>
                                    </p:animEffect>
                                  </p:childTnLst>
                                </p:cTn>
                              </p:par>
                              <p:par>
                                <p:cTn id="15" presetID="10" presetClass="entr" presetSubtype="0" fill="hold" nodeType="withEffect">
                                  <p:stCondLst>
                                    <p:cond delay="0"/>
                                  </p:stCondLst>
                                  <p:childTnLst>
                                    <p:set>
                                      <p:cBhvr>
                                        <p:cTn id="16" dur="1" fill="hold">
                                          <p:stCondLst>
                                            <p:cond delay="0"/>
                                          </p:stCondLst>
                                        </p:cTn>
                                        <p:tgtEl>
                                          <p:spTgt spid="448"/>
                                        </p:tgtEl>
                                        <p:attrNameLst>
                                          <p:attrName>style.visibility</p:attrName>
                                        </p:attrNameLst>
                                      </p:cBhvr>
                                      <p:to>
                                        <p:strVal val="visible"/>
                                      </p:to>
                                    </p:set>
                                    <p:animEffect transition="in" filter="fade">
                                      <p:cBhvr>
                                        <p:cTn id="17" dur="500"/>
                                        <p:tgtEl>
                                          <p:spTgt spid="448"/>
                                        </p:tgtEl>
                                      </p:cBhvr>
                                    </p:animEffect>
                                  </p:childTnLst>
                                </p:cTn>
                              </p:par>
                              <p:par>
                                <p:cTn id="18" presetID="10" presetClass="entr" presetSubtype="0" fill="hold" nodeType="withEffect">
                                  <p:stCondLst>
                                    <p:cond delay="0"/>
                                  </p:stCondLst>
                                  <p:childTnLst>
                                    <p:set>
                                      <p:cBhvr>
                                        <p:cTn id="19" dur="1" fill="hold">
                                          <p:stCondLst>
                                            <p:cond delay="0"/>
                                          </p:stCondLst>
                                        </p:cTn>
                                        <p:tgtEl>
                                          <p:spTgt spid="447"/>
                                        </p:tgtEl>
                                        <p:attrNameLst>
                                          <p:attrName>style.visibility</p:attrName>
                                        </p:attrNameLst>
                                      </p:cBhvr>
                                      <p:to>
                                        <p:strVal val="visible"/>
                                      </p:to>
                                    </p:set>
                                    <p:animEffect transition="in" filter="fade">
                                      <p:cBhvr>
                                        <p:cTn id="20" dur="500"/>
                                        <p:tgtEl>
                                          <p:spTgt spid="447"/>
                                        </p:tgtEl>
                                      </p:cBhvr>
                                    </p:animEffect>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500"/>
                                        <p:tgtEl>
                                          <p:spTgt spid="45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51"/>
                                        </p:tgtEl>
                                        <p:attrNameLst>
                                          <p:attrName>style.visibility</p:attrName>
                                        </p:attrNameLst>
                                      </p:cBhvr>
                                      <p:to>
                                        <p:strVal val="visible"/>
                                      </p:to>
                                    </p:set>
                                    <p:animEffect transition="in" filter="fade">
                                      <p:cBhvr>
                                        <p:cTn id="27" dur="500"/>
                                        <p:tgtEl>
                                          <p:spTgt spid="4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500"/>
                                        <p:tgtEl>
                                          <p:spTgt spid="4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Content Trust components">
            <a:extLst>
              <a:ext uri="{FF2B5EF4-FFF2-40B4-BE49-F238E27FC236}">
                <a16:creationId xmlns:a16="http://schemas.microsoft.com/office/drawing/2014/main" id="{65F12343-1DE0-1D7E-65C6-1A1FE4578F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24930" y="643466"/>
            <a:ext cx="694213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1160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die Dokumentationen von Docker bezüglich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Conten</a:t>
              </a:r>
              <a:r>
                <a:rPr lang="de-DE" sz="933" kern="1200" dirty="0">
                  <a:solidFill>
                    <a:srgbClr val="FFFFFF">
                      <a:lumMod val="50000"/>
                    </a:srgbClr>
                  </a:solidFill>
                  <a:latin typeface="Open Sans" charset="0"/>
                  <a:ea typeface="Open Sans" charset="0"/>
                  <a:cs typeface="Open Sans" charset="0"/>
                </a:rPr>
                <a:t>t Trust. Wenn Sie diese gefunden haben schicken Sie diese in den Chat.</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Probieren Sie die Funktionalität aus und folgen Sie den Anweisungen des Guides. Ins besondere Achten Sie darauf was genau mit den Content passiert.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Ausprobieren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Zum Schluss wird in der Gruppe besprochen was genau nun passiert ist und welche Relevanz dies bei Ihnen haben kann.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Diskusion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7355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57607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Fähigkeiten</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Warum sind diese so</a:t>
            </a:r>
            <a:r>
              <a:rPr kumimoji="0" lang="de-DE" sz="1333" b="0" i="0" u="none" strike="noStrike" kern="1200" cap="none" spc="0" normalizeH="0" noProof="0" dirty="0">
                <a:ln>
                  <a:noFill/>
                </a:ln>
                <a:solidFill>
                  <a:srgbClr val="FFFFFF"/>
                </a:solidFill>
                <a:effectLst/>
                <a:uLnTx/>
                <a:uFillTx/>
                <a:latin typeface="Open Sans" charset="0"/>
                <a:ea typeface="Open Sans" charset="0"/>
                <a:cs typeface="Open Sans" charset="0"/>
                <a:sym typeface="Arial"/>
              </a:rPr>
              <a:t> wichtig?</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Text, Computer, Elektronik enthält.&#10;&#10;Automatisch generierte Beschreibung">
            <a:extLst>
              <a:ext uri="{FF2B5EF4-FFF2-40B4-BE49-F238E27FC236}">
                <a16:creationId xmlns:a16="http://schemas.microsoft.com/office/drawing/2014/main" id="{5FC05420-98DB-D0F9-9C4D-46106A1159B8}"/>
              </a:ext>
            </a:extLst>
          </p:cNvPr>
          <p:cNvPicPr>
            <a:picLocks noGrp="1" noChangeAspect="1"/>
          </p:cNvPicPr>
          <p:nvPr>
            <p:ph type="pic" sz="quarter" idx="10"/>
          </p:nvPr>
        </p:nvPicPr>
        <p:blipFill>
          <a:blip r:embed="rId3"/>
          <a:srcRect l="18796" r="18796"/>
          <a:stretch>
            <a:fillRect/>
          </a:stretch>
        </p:blipFill>
        <p:spPr>
          <a:xfrm>
            <a:off x="4702284" y="0"/>
            <a:ext cx="7489716" cy="6858000"/>
          </a:xfrm>
        </p:spPr>
      </p:pic>
    </p:spTree>
    <p:extLst>
      <p:ext uri="{BB962C8B-B14F-4D97-AF65-F5344CB8AC3E}">
        <p14:creationId xmlns:p14="http://schemas.microsoft.com/office/powerpoint/2010/main" val="210611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3905968" y="2704262"/>
            <a:ext cx="6144683" cy="2419418"/>
            <a:chOff x="2915816" y="1635646"/>
            <a:chExt cx="4608512" cy="2304256"/>
          </a:xfrm>
        </p:grpSpPr>
        <p:sp>
          <p:nvSpPr>
            <p:cNvPr id="3" name="Прямоугольник 2"/>
            <p:cNvSpPr/>
            <p:nvPr/>
          </p:nvSpPr>
          <p:spPr>
            <a:xfrm>
              <a:off x="2915816" y="1635646"/>
              <a:ext cx="4608512" cy="2304256"/>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044997"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Warum</a:t>
              </a: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so </a:t>
              </a: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wichtig</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102093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der IT ist Sicherheit immer ein Stätiges Thema was von allen Dingen durchfasst wird. Daher ist es wichtig das ein Grund solides Bauwerk aus Fähigkeiten besteht welche Sie besitzen sollten um Probleme und Herausforderungen bestens zu meistern.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67"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den kommenden Folien wird auf manche dieser Fähigkeiten genauer eingegangen.</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8912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57607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Fähigkeiten</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Welche sind benötigt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Text, Computer, Elektronik enthält.&#10;&#10;Automatisch generierte Beschreibung">
            <a:extLst>
              <a:ext uri="{FF2B5EF4-FFF2-40B4-BE49-F238E27FC236}">
                <a16:creationId xmlns:a16="http://schemas.microsoft.com/office/drawing/2014/main" id="{B33BC27F-6488-2308-D8AC-9C70E5511BB6}"/>
              </a:ext>
            </a:extLst>
          </p:cNvPr>
          <p:cNvPicPr>
            <a:picLocks noGrp="1" noChangeAspect="1"/>
          </p:cNvPicPr>
          <p:nvPr>
            <p:ph type="pic" sz="quarter" idx="10"/>
          </p:nvPr>
        </p:nvPicPr>
        <p:blipFill>
          <a:blip r:embed="rId3"/>
          <a:srcRect l="18796" r="18796"/>
          <a:stretch>
            <a:fillRect/>
          </a:stretch>
        </p:blipFill>
        <p:spPr>
          <a:xfrm>
            <a:off x="4702175" y="0"/>
            <a:ext cx="7489825" cy="6858000"/>
          </a:xfrm>
        </p:spPr>
      </p:pic>
    </p:spTree>
    <p:extLst>
      <p:ext uri="{BB962C8B-B14F-4D97-AF65-F5344CB8AC3E}">
        <p14:creationId xmlns:p14="http://schemas.microsoft.com/office/powerpoint/2010/main" val="198602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9799" y="761107"/>
            <a:ext cx="1705916"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Fähigkeiten</a:t>
            </a:r>
          </a:p>
        </p:txBody>
      </p:sp>
      <p:sp>
        <p:nvSpPr>
          <p:cNvPr id="21" name="TextBox 20"/>
          <p:cNvSpPr txBox="1"/>
          <p:nvPr/>
        </p:nvSpPr>
        <p:spPr>
          <a:xfrm>
            <a:off x="4975025" y="1241863"/>
            <a:ext cx="2375431" cy="50020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folgt ein</a:t>
            </a: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kleiner Ausschnitt an Fähigkeiten die Sie benötigen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132512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Ein </a:t>
              </a:r>
              <a:r>
                <a:rPr lang="de-DE" sz="1867" kern="1200" dirty="0" err="1">
                  <a:solidFill>
                    <a:srgbClr val="383838"/>
                  </a:solidFill>
                  <a:latin typeface="Bebas Neue" charset="0"/>
                  <a:ea typeface="Bebas Neue" charset="0"/>
                  <a:cs typeface="Bebas Neue" charset="0"/>
                </a:rPr>
                <a:t>auge</a:t>
              </a:r>
              <a:r>
                <a:rPr lang="de-DE" sz="1867" kern="1200" dirty="0">
                  <a:solidFill>
                    <a:srgbClr val="383838"/>
                  </a:solidFill>
                  <a:latin typeface="Bebas Neue" charset="0"/>
                  <a:ea typeface="Bebas Neue" charset="0"/>
                  <a:cs typeface="Bebas Neue" charset="0"/>
                </a:rPr>
                <a:t> für Details</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Details sind in der Sicherheit alles. Ein gutes Auge hierfür macht viel aus.</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1243370"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Komplexes Denken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Für Ihre Sicherheit ist es wichtig das Sie alle Aspekte der Anwendung bzw. Infrastruktur verstehen die Sie betreuen</a:t>
              </a: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566683" y="2090388"/>
              <a:ext cx="423434"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rUHE</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Es muss immer ruhig und bewusst vorgegangen werden. Ein schnelles Vorgehen bedeutet das Ende</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1516556" y="3266528"/>
              <a:ext cx="123375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Gespür für Gefahr</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Gefahren lauern überall, jedoch ist bei allem besondere Vorsicht geboten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309799" y="761107"/>
            <a:ext cx="1705916"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Fähigkeiten</a:t>
            </a:r>
          </a:p>
        </p:txBody>
      </p:sp>
      <p:sp>
        <p:nvSpPr>
          <p:cNvPr id="21" name="TextBox 20"/>
          <p:cNvSpPr txBox="1"/>
          <p:nvPr/>
        </p:nvSpPr>
        <p:spPr>
          <a:xfrm>
            <a:off x="4975025" y="1241863"/>
            <a:ext cx="2375431" cy="50020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folgt ein</a:t>
            </a: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kleiner Ausschnitt an Fähigkeiten die Sie benötigen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1054616"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Dokumentation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Dokumentieren Sie Ihre Schritte um sicher zu gehen das Sie alles genau umsetzen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54846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Google</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Google ist Ihr bester Freund nutzen Sie diesen.</a:t>
              </a: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371918" y="2090388"/>
              <a:ext cx="61819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Umsicht</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Ohne diese Fähigkeit ist es häufig möglich durch falsches Arbeiten mehr Schaden anzurichten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35929" y="3266528"/>
              <a:ext cx="714379"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Weitsicht</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Prävention ist immer besser als Reaktion. Deswegen immer mit Voraussicht denken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50017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57607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Fähigkeiten</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Erfahrungen?</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Text, Computer, Elektronik enthält.&#10;&#10;Automatisch generierte Beschreibung">
            <a:extLst>
              <a:ext uri="{FF2B5EF4-FFF2-40B4-BE49-F238E27FC236}">
                <a16:creationId xmlns:a16="http://schemas.microsoft.com/office/drawing/2014/main" id="{2B8B5F7E-0F68-AC61-0269-018ED85AA626}"/>
              </a:ext>
            </a:extLst>
          </p:cNvPr>
          <p:cNvPicPr>
            <a:picLocks noGrp="1" noChangeAspect="1"/>
          </p:cNvPicPr>
          <p:nvPr>
            <p:ph type="pic" sz="quarter" idx="10"/>
          </p:nvPr>
        </p:nvPicPr>
        <p:blipFill>
          <a:blip r:embed="rId3"/>
          <a:srcRect l="18796" r="18796"/>
          <a:stretch>
            <a:fillRect/>
          </a:stretch>
        </p:blipFill>
        <p:spPr>
          <a:xfrm>
            <a:off x="4702175" y="0"/>
            <a:ext cx="7489825" cy="6858000"/>
          </a:xfrm>
        </p:spPr>
      </p:pic>
    </p:spTree>
    <p:extLst>
      <p:ext uri="{BB962C8B-B14F-4D97-AF65-F5344CB8AC3E}">
        <p14:creationId xmlns:p14="http://schemas.microsoft.com/office/powerpoint/2010/main" val="201390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103898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Ihre Erfahrungen</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Berichten Sie nun der Reihe nach über Ihre persönlichen Erfahrungen. Welche Kenntnisse haben Sie, was genau wissen Sie über Ihre persönlichen Erfahrungen. Teilen Sie diese in der Gruppe.</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1454966"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Persönliche Erfahrungen</a:t>
              </a:r>
            </a:p>
          </p:txBody>
        </p:sp>
        <p:sp>
          <p:nvSpPr>
            <p:cNvPr id="12" name="TextBox 11"/>
            <p:cNvSpPr txBox="1"/>
            <p:nvPr/>
          </p:nvSpPr>
          <p:spPr>
            <a:xfrm>
              <a:off x="323258" y="3385346"/>
              <a:ext cx="345665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Nun berichte ich von meinen persönlichen Erfahrungen und Fähigkeiten die benötigt sind um Sicherheit in Docker zu schaffen. </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785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862256"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Seccomp</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Was ist das</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4" name="Bildplatzhalter 3">
            <a:extLst>
              <a:ext uri="{FF2B5EF4-FFF2-40B4-BE49-F238E27FC236}">
                <a16:creationId xmlns:a16="http://schemas.microsoft.com/office/drawing/2014/main" id="{01B098D0-627B-F293-FC4C-125D6B808190}"/>
              </a:ext>
            </a:extLst>
          </p:cNvPr>
          <p:cNvPicPr>
            <a:picLocks noGrp="1" noChangeAspect="1"/>
          </p:cNvPicPr>
          <p:nvPr>
            <p:ph type="pic" sz="quarter" idx="10"/>
          </p:nvPr>
        </p:nvPicPr>
        <p:blipFill rotWithShape="1">
          <a:blip r:embed="rId3"/>
          <a:srcRect l="-20370" t="14775" r="-20429" b="9354"/>
          <a:stretch/>
        </p:blipFill>
        <p:spPr>
          <a:xfrm>
            <a:off x="0" y="0"/>
            <a:ext cx="12192000" cy="4869160"/>
          </a:xfrm>
          <a:solidFill>
            <a:schemeClr val="bg1"/>
          </a:solidFill>
        </p:spPr>
      </p:pic>
    </p:spTree>
    <p:extLst>
      <p:ext uri="{BB962C8B-B14F-4D97-AF65-F5344CB8AC3E}">
        <p14:creationId xmlns:p14="http://schemas.microsoft.com/office/powerpoint/2010/main" val="90154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grpSp>
        <p:nvGrpSpPr>
          <p:cNvPr id="2" name="Группа 1"/>
          <p:cNvGrpSpPr/>
          <p:nvPr/>
        </p:nvGrpSpPr>
        <p:grpSpPr>
          <a:xfrm>
            <a:off x="815414" y="2105724"/>
            <a:ext cx="5200188" cy="1091310"/>
            <a:chOff x="611560" y="1579292"/>
            <a:chExt cx="3900141" cy="818482"/>
          </a:xfrm>
        </p:grpSpPr>
        <p:sp>
          <p:nvSpPr>
            <p:cNvPr id="6" name="TextBox 5"/>
            <p:cNvSpPr txBox="1"/>
            <p:nvPr/>
          </p:nvSpPr>
          <p:spPr>
            <a:xfrm>
              <a:off x="1055317" y="1894079"/>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Unterlagen, Präsentationen, Handouts und Code Beispiele werden wären des Seminars ausgeteilt wenn Sie benötigt werden. Am Ende des Seminars werden alle Unterlagen gesammelt ausgegeben.</a:t>
              </a:r>
            </a:p>
          </p:txBody>
        </p:sp>
        <p:sp>
          <p:nvSpPr>
            <p:cNvPr id="7" name="TextBox 6"/>
            <p:cNvSpPr txBox="1"/>
            <p:nvPr/>
          </p:nvSpPr>
          <p:spPr>
            <a:xfrm>
              <a:off x="1055317" y="1579292"/>
              <a:ext cx="78531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Unterlagen</a:t>
              </a:r>
            </a:p>
          </p:txBody>
        </p:sp>
        <p:grpSp>
          <p:nvGrpSpPr>
            <p:cNvPr id="8" name="Группа 7"/>
            <p:cNvGrpSpPr/>
            <p:nvPr/>
          </p:nvGrpSpPr>
          <p:grpSpPr>
            <a:xfrm>
              <a:off x="611560" y="1582580"/>
              <a:ext cx="268931" cy="289100"/>
              <a:chOff x="3173295" y="3583792"/>
              <a:chExt cx="382962" cy="411684"/>
            </a:xfrm>
            <a:solidFill>
              <a:schemeClr val="bg1"/>
            </a:solidFill>
          </p:grpSpPr>
          <p:sp>
            <p:nvSpPr>
              <p:cNvPr id="9"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2"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3"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 name="Группа 2"/>
          <p:cNvGrpSpPr/>
          <p:nvPr/>
        </p:nvGrpSpPr>
        <p:grpSpPr>
          <a:xfrm>
            <a:off x="853201" y="3545886"/>
            <a:ext cx="5162400" cy="975403"/>
            <a:chOff x="639901" y="2659412"/>
            <a:chExt cx="3871800" cy="731552"/>
          </a:xfrm>
        </p:grpSpPr>
        <p:sp>
          <p:nvSpPr>
            <p:cNvPr id="14" name="TextBox 13"/>
            <p:cNvSpPr txBox="1"/>
            <p:nvPr/>
          </p:nvSpPr>
          <p:spPr>
            <a:xfrm>
              <a:off x="1055317" y="3037406"/>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Nach dem jedem Seminar Tag und am Ende des Seminares können Ideen sowie Tipps an mich gegeben werden inwiefern das Seminar verbessert werden kann. </a:t>
              </a:r>
            </a:p>
          </p:txBody>
        </p:sp>
        <p:sp>
          <p:nvSpPr>
            <p:cNvPr id="15" name="TextBox 14"/>
            <p:cNvSpPr txBox="1"/>
            <p:nvPr/>
          </p:nvSpPr>
          <p:spPr>
            <a:xfrm>
              <a:off x="1055317" y="2722619"/>
              <a:ext cx="83700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Ideen &amp; Tipps</a:t>
              </a:r>
            </a:p>
          </p:txBody>
        </p:sp>
        <p:grpSp>
          <p:nvGrpSpPr>
            <p:cNvPr id="16" name="Группа 15"/>
            <p:cNvGrpSpPr/>
            <p:nvPr/>
          </p:nvGrpSpPr>
          <p:grpSpPr>
            <a:xfrm>
              <a:off x="639901" y="2659412"/>
              <a:ext cx="212249" cy="323608"/>
              <a:chOff x="5715203" y="1081378"/>
              <a:chExt cx="266876" cy="406896"/>
            </a:xfrm>
            <a:solidFill>
              <a:schemeClr val="bg1"/>
            </a:solidFill>
          </p:grpSpPr>
          <p:sp>
            <p:nvSpPr>
              <p:cNvPr id="17" name="Freeform 46"/>
              <p:cNvSpPr>
                <a:spLocks noChangeArrowheads="1"/>
              </p:cNvSpPr>
              <p:nvPr/>
            </p:nvSpPr>
            <p:spPr bwMode="auto">
              <a:xfrm>
                <a:off x="5715203" y="1081378"/>
                <a:ext cx="266876" cy="309959"/>
              </a:xfrm>
              <a:custGeom>
                <a:avLst/>
                <a:gdLst>
                  <a:gd name="T0" fmla="*/ 482 w 983"/>
                  <a:gd name="T1" fmla="*/ 1142 h 1143"/>
                  <a:gd name="T2" fmla="*/ 482 w 983"/>
                  <a:gd name="T3" fmla="*/ 1142 h 1143"/>
                  <a:gd name="T4" fmla="*/ 0 w 983"/>
                  <a:gd name="T5" fmla="*/ 428 h 1143"/>
                  <a:gd name="T6" fmla="*/ 482 w 983"/>
                  <a:gd name="T7" fmla="*/ 0 h 1143"/>
                  <a:gd name="T8" fmla="*/ 982 w 983"/>
                  <a:gd name="T9" fmla="*/ 428 h 1143"/>
                  <a:gd name="T10" fmla="*/ 482 w 983"/>
                  <a:gd name="T11" fmla="*/ 1142 h 1143"/>
                  <a:gd name="T12" fmla="*/ 482 w 983"/>
                  <a:gd name="T13" fmla="*/ 71 h 1143"/>
                  <a:gd name="T14" fmla="*/ 482 w 983"/>
                  <a:gd name="T15" fmla="*/ 71 h 1143"/>
                  <a:gd name="T16" fmla="*/ 72 w 983"/>
                  <a:gd name="T17" fmla="*/ 428 h 1143"/>
                  <a:gd name="T18" fmla="*/ 482 w 983"/>
                  <a:gd name="T19" fmla="*/ 1070 h 1143"/>
                  <a:gd name="T20" fmla="*/ 910 w 983"/>
                  <a:gd name="T21" fmla="*/ 428 h 1143"/>
                  <a:gd name="T22" fmla="*/ 482 w 983"/>
                  <a:gd name="T23" fmla="*/ 7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3" h="1143">
                    <a:moveTo>
                      <a:pt x="482" y="1142"/>
                    </a:moveTo>
                    <a:lnTo>
                      <a:pt x="482" y="1142"/>
                    </a:lnTo>
                    <a:cubicBezTo>
                      <a:pt x="214" y="1142"/>
                      <a:pt x="0" y="714"/>
                      <a:pt x="0" y="428"/>
                    </a:cubicBezTo>
                    <a:cubicBezTo>
                      <a:pt x="0" y="178"/>
                      <a:pt x="197" y="0"/>
                      <a:pt x="482" y="0"/>
                    </a:cubicBezTo>
                    <a:cubicBezTo>
                      <a:pt x="785" y="0"/>
                      <a:pt x="982" y="178"/>
                      <a:pt x="982" y="428"/>
                    </a:cubicBezTo>
                    <a:cubicBezTo>
                      <a:pt x="982" y="714"/>
                      <a:pt x="750" y="1142"/>
                      <a:pt x="482" y="1142"/>
                    </a:cubicBezTo>
                    <a:close/>
                    <a:moveTo>
                      <a:pt x="482" y="71"/>
                    </a:moveTo>
                    <a:lnTo>
                      <a:pt x="482" y="71"/>
                    </a:lnTo>
                    <a:cubicBezTo>
                      <a:pt x="286" y="71"/>
                      <a:pt x="72" y="196"/>
                      <a:pt x="72" y="428"/>
                    </a:cubicBezTo>
                    <a:cubicBezTo>
                      <a:pt x="72" y="678"/>
                      <a:pt x="268" y="1070"/>
                      <a:pt x="482" y="1070"/>
                    </a:cubicBezTo>
                    <a:cubicBezTo>
                      <a:pt x="714" y="1070"/>
                      <a:pt x="910" y="678"/>
                      <a:pt x="910" y="428"/>
                    </a:cubicBezTo>
                    <a:cubicBezTo>
                      <a:pt x="910" y="196"/>
                      <a:pt x="696" y="71"/>
                      <a:pt x="482" y="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8" name="Freeform 47"/>
              <p:cNvSpPr>
                <a:spLocks noChangeArrowheads="1"/>
              </p:cNvSpPr>
              <p:nvPr/>
            </p:nvSpPr>
            <p:spPr bwMode="auto">
              <a:xfrm>
                <a:off x="5772647" y="1400911"/>
                <a:ext cx="146004" cy="87363"/>
              </a:xfrm>
              <a:custGeom>
                <a:avLst/>
                <a:gdLst>
                  <a:gd name="T0" fmla="*/ 339 w 537"/>
                  <a:gd name="T1" fmla="*/ 321 h 322"/>
                  <a:gd name="T2" fmla="*/ 339 w 537"/>
                  <a:gd name="T3" fmla="*/ 321 h 322"/>
                  <a:gd name="T4" fmla="*/ 197 w 537"/>
                  <a:gd name="T5" fmla="*/ 321 h 322"/>
                  <a:gd name="T6" fmla="*/ 54 w 537"/>
                  <a:gd name="T7" fmla="*/ 179 h 322"/>
                  <a:gd name="T8" fmla="*/ 0 w 537"/>
                  <a:gd name="T9" fmla="*/ 54 h 322"/>
                  <a:gd name="T10" fmla="*/ 0 w 537"/>
                  <a:gd name="T11" fmla="*/ 18 h 322"/>
                  <a:gd name="T12" fmla="*/ 36 w 537"/>
                  <a:gd name="T13" fmla="*/ 0 h 322"/>
                  <a:gd name="T14" fmla="*/ 500 w 537"/>
                  <a:gd name="T15" fmla="*/ 0 h 322"/>
                  <a:gd name="T16" fmla="*/ 536 w 537"/>
                  <a:gd name="T17" fmla="*/ 18 h 322"/>
                  <a:gd name="T18" fmla="*/ 536 w 537"/>
                  <a:gd name="T19" fmla="*/ 54 h 322"/>
                  <a:gd name="T20" fmla="*/ 482 w 537"/>
                  <a:gd name="T21" fmla="*/ 179 h 322"/>
                  <a:gd name="T22" fmla="*/ 339 w 537"/>
                  <a:gd name="T23" fmla="*/ 321 h 322"/>
                  <a:gd name="T24" fmla="*/ 90 w 537"/>
                  <a:gd name="T25" fmla="*/ 71 h 322"/>
                  <a:gd name="T26" fmla="*/ 90 w 537"/>
                  <a:gd name="T27" fmla="*/ 71 h 322"/>
                  <a:gd name="T28" fmla="*/ 125 w 537"/>
                  <a:gd name="T29" fmla="*/ 161 h 322"/>
                  <a:gd name="T30" fmla="*/ 125 w 537"/>
                  <a:gd name="T31" fmla="*/ 179 h 322"/>
                  <a:gd name="T32" fmla="*/ 197 w 537"/>
                  <a:gd name="T33" fmla="*/ 250 h 322"/>
                  <a:gd name="T34" fmla="*/ 339 w 537"/>
                  <a:gd name="T35" fmla="*/ 250 h 322"/>
                  <a:gd name="T36" fmla="*/ 411 w 537"/>
                  <a:gd name="T37" fmla="*/ 179 h 322"/>
                  <a:gd name="T38" fmla="*/ 411 w 537"/>
                  <a:gd name="T39" fmla="*/ 161 h 322"/>
                  <a:gd name="T40" fmla="*/ 447 w 537"/>
                  <a:gd name="T41" fmla="*/ 71 h 322"/>
                  <a:gd name="T42" fmla="*/ 90 w 537"/>
                  <a:gd name="T43" fmla="*/ 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322">
                    <a:moveTo>
                      <a:pt x="339" y="321"/>
                    </a:moveTo>
                    <a:lnTo>
                      <a:pt x="339" y="321"/>
                    </a:lnTo>
                    <a:cubicBezTo>
                      <a:pt x="197" y="321"/>
                      <a:pt x="197" y="321"/>
                      <a:pt x="197" y="321"/>
                    </a:cubicBezTo>
                    <a:cubicBezTo>
                      <a:pt x="125" y="321"/>
                      <a:pt x="54" y="250"/>
                      <a:pt x="54" y="179"/>
                    </a:cubicBezTo>
                    <a:cubicBezTo>
                      <a:pt x="0" y="54"/>
                      <a:pt x="0" y="54"/>
                      <a:pt x="0" y="54"/>
                    </a:cubicBezTo>
                    <a:cubicBezTo>
                      <a:pt x="0" y="36"/>
                      <a:pt x="0" y="36"/>
                      <a:pt x="0" y="18"/>
                    </a:cubicBezTo>
                    <a:cubicBezTo>
                      <a:pt x="19" y="18"/>
                      <a:pt x="19" y="0"/>
                      <a:pt x="36" y="0"/>
                    </a:cubicBezTo>
                    <a:cubicBezTo>
                      <a:pt x="500" y="0"/>
                      <a:pt x="500" y="0"/>
                      <a:pt x="500" y="0"/>
                    </a:cubicBezTo>
                    <a:cubicBezTo>
                      <a:pt x="518" y="0"/>
                      <a:pt x="536" y="18"/>
                      <a:pt x="536" y="18"/>
                    </a:cubicBezTo>
                    <a:cubicBezTo>
                      <a:pt x="536" y="36"/>
                      <a:pt x="536" y="36"/>
                      <a:pt x="536" y="54"/>
                    </a:cubicBezTo>
                    <a:cubicBezTo>
                      <a:pt x="482" y="179"/>
                      <a:pt x="482" y="179"/>
                      <a:pt x="482" y="179"/>
                    </a:cubicBezTo>
                    <a:cubicBezTo>
                      <a:pt x="482" y="250"/>
                      <a:pt x="411" y="321"/>
                      <a:pt x="339" y="321"/>
                    </a:cubicBezTo>
                    <a:close/>
                    <a:moveTo>
                      <a:pt x="90" y="71"/>
                    </a:moveTo>
                    <a:lnTo>
                      <a:pt x="90" y="71"/>
                    </a:lnTo>
                    <a:cubicBezTo>
                      <a:pt x="125" y="161"/>
                      <a:pt x="125" y="161"/>
                      <a:pt x="125" y="161"/>
                    </a:cubicBezTo>
                    <a:lnTo>
                      <a:pt x="125" y="179"/>
                    </a:lnTo>
                    <a:cubicBezTo>
                      <a:pt x="125" y="214"/>
                      <a:pt x="161" y="250"/>
                      <a:pt x="197" y="250"/>
                    </a:cubicBezTo>
                    <a:cubicBezTo>
                      <a:pt x="339" y="250"/>
                      <a:pt x="339" y="250"/>
                      <a:pt x="339" y="250"/>
                    </a:cubicBezTo>
                    <a:cubicBezTo>
                      <a:pt x="375" y="250"/>
                      <a:pt x="411" y="214"/>
                      <a:pt x="411" y="179"/>
                    </a:cubicBezTo>
                    <a:lnTo>
                      <a:pt x="411" y="161"/>
                    </a:lnTo>
                    <a:cubicBezTo>
                      <a:pt x="447" y="71"/>
                      <a:pt x="447" y="71"/>
                      <a:pt x="447" y="71"/>
                    </a:cubicBezTo>
                    <a:lnTo>
                      <a:pt x="9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9" name="Freeform 48"/>
              <p:cNvSpPr>
                <a:spLocks noChangeArrowheads="1"/>
              </p:cNvSpPr>
              <p:nvPr/>
            </p:nvSpPr>
            <p:spPr bwMode="auto">
              <a:xfrm>
                <a:off x="5788204" y="1439207"/>
                <a:ext cx="111299" cy="19148"/>
              </a:xfrm>
              <a:custGeom>
                <a:avLst/>
                <a:gdLst>
                  <a:gd name="T0" fmla="*/ 375 w 411"/>
                  <a:gd name="T1" fmla="*/ 71 h 72"/>
                  <a:gd name="T2" fmla="*/ 375 w 411"/>
                  <a:gd name="T3" fmla="*/ 71 h 72"/>
                  <a:gd name="T4" fmla="*/ 36 w 411"/>
                  <a:gd name="T5" fmla="*/ 71 h 72"/>
                  <a:gd name="T6" fmla="*/ 0 w 411"/>
                  <a:gd name="T7" fmla="*/ 36 h 72"/>
                  <a:gd name="T8" fmla="*/ 36 w 411"/>
                  <a:gd name="T9" fmla="*/ 0 h 72"/>
                  <a:gd name="T10" fmla="*/ 375 w 411"/>
                  <a:gd name="T11" fmla="*/ 0 h 72"/>
                  <a:gd name="T12" fmla="*/ 410 w 411"/>
                  <a:gd name="T13" fmla="*/ 36 h 72"/>
                  <a:gd name="T14" fmla="*/ 375 w 411"/>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72">
                    <a:moveTo>
                      <a:pt x="375" y="71"/>
                    </a:moveTo>
                    <a:lnTo>
                      <a:pt x="375" y="71"/>
                    </a:lnTo>
                    <a:cubicBezTo>
                      <a:pt x="36" y="71"/>
                      <a:pt x="36" y="71"/>
                      <a:pt x="36" y="71"/>
                    </a:cubicBezTo>
                    <a:cubicBezTo>
                      <a:pt x="18" y="71"/>
                      <a:pt x="0" y="53"/>
                      <a:pt x="0" y="36"/>
                    </a:cubicBezTo>
                    <a:cubicBezTo>
                      <a:pt x="0" y="18"/>
                      <a:pt x="18" y="0"/>
                      <a:pt x="36" y="0"/>
                    </a:cubicBezTo>
                    <a:cubicBezTo>
                      <a:pt x="375" y="0"/>
                      <a:pt x="375" y="0"/>
                      <a:pt x="375" y="0"/>
                    </a:cubicBezTo>
                    <a:cubicBezTo>
                      <a:pt x="393" y="0"/>
                      <a:pt x="410" y="18"/>
                      <a:pt x="410" y="36"/>
                    </a:cubicBezTo>
                    <a:cubicBezTo>
                      <a:pt x="410" y="53"/>
                      <a:pt x="393" y="71"/>
                      <a:pt x="375" y="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0" name="Freeform 49"/>
              <p:cNvSpPr>
                <a:spLocks noChangeArrowheads="1"/>
              </p:cNvSpPr>
              <p:nvPr/>
            </p:nvSpPr>
            <p:spPr bwMode="auto">
              <a:xfrm>
                <a:off x="5836075" y="1226185"/>
                <a:ext cx="92151" cy="155578"/>
              </a:xfrm>
              <a:custGeom>
                <a:avLst/>
                <a:gdLst>
                  <a:gd name="T0" fmla="*/ 35 w 339"/>
                  <a:gd name="T1" fmla="*/ 571 h 572"/>
                  <a:gd name="T2" fmla="*/ 35 w 339"/>
                  <a:gd name="T3" fmla="*/ 571 h 572"/>
                  <a:gd name="T4" fmla="*/ 0 w 339"/>
                  <a:gd name="T5" fmla="*/ 553 h 572"/>
                  <a:gd name="T6" fmla="*/ 17 w 339"/>
                  <a:gd name="T7" fmla="*/ 518 h 572"/>
                  <a:gd name="T8" fmla="*/ 267 w 339"/>
                  <a:gd name="T9" fmla="*/ 36 h 572"/>
                  <a:gd name="T10" fmla="*/ 303 w 339"/>
                  <a:gd name="T11" fmla="*/ 0 h 572"/>
                  <a:gd name="T12" fmla="*/ 338 w 339"/>
                  <a:gd name="T13" fmla="*/ 36 h 572"/>
                  <a:gd name="T14" fmla="*/ 53 w 339"/>
                  <a:gd name="T15" fmla="*/ 571 h 572"/>
                  <a:gd name="T16" fmla="*/ 35 w 339"/>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572">
                    <a:moveTo>
                      <a:pt x="35" y="571"/>
                    </a:moveTo>
                    <a:lnTo>
                      <a:pt x="35" y="571"/>
                    </a:lnTo>
                    <a:cubicBezTo>
                      <a:pt x="17" y="571"/>
                      <a:pt x="17" y="571"/>
                      <a:pt x="0" y="553"/>
                    </a:cubicBezTo>
                    <a:cubicBezTo>
                      <a:pt x="0" y="535"/>
                      <a:pt x="0" y="518"/>
                      <a:pt x="17" y="518"/>
                    </a:cubicBezTo>
                    <a:cubicBezTo>
                      <a:pt x="160" y="446"/>
                      <a:pt x="267" y="196"/>
                      <a:pt x="267" y="36"/>
                    </a:cubicBezTo>
                    <a:cubicBezTo>
                      <a:pt x="267" y="18"/>
                      <a:pt x="285" y="0"/>
                      <a:pt x="303" y="0"/>
                    </a:cubicBezTo>
                    <a:cubicBezTo>
                      <a:pt x="321" y="0"/>
                      <a:pt x="338" y="18"/>
                      <a:pt x="338" y="36"/>
                    </a:cubicBezTo>
                    <a:cubicBezTo>
                      <a:pt x="338" y="232"/>
                      <a:pt x="214" y="499"/>
                      <a:pt x="53" y="571"/>
                    </a:cubicBezTo>
                    <a:lnTo>
                      <a:pt x="35" y="5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21" name="Freeform 50"/>
              <p:cNvSpPr>
                <a:spLocks noChangeArrowheads="1"/>
              </p:cNvSpPr>
              <p:nvPr/>
            </p:nvSpPr>
            <p:spPr bwMode="auto">
              <a:xfrm>
                <a:off x="5767860" y="1226185"/>
                <a:ext cx="92150" cy="155578"/>
              </a:xfrm>
              <a:custGeom>
                <a:avLst/>
                <a:gdLst>
                  <a:gd name="T0" fmla="*/ 303 w 340"/>
                  <a:gd name="T1" fmla="*/ 571 h 572"/>
                  <a:gd name="T2" fmla="*/ 303 w 340"/>
                  <a:gd name="T3" fmla="*/ 571 h 572"/>
                  <a:gd name="T4" fmla="*/ 285 w 340"/>
                  <a:gd name="T5" fmla="*/ 571 h 572"/>
                  <a:gd name="T6" fmla="*/ 0 w 340"/>
                  <a:gd name="T7" fmla="*/ 36 h 572"/>
                  <a:gd name="T8" fmla="*/ 36 w 340"/>
                  <a:gd name="T9" fmla="*/ 0 h 572"/>
                  <a:gd name="T10" fmla="*/ 71 w 340"/>
                  <a:gd name="T11" fmla="*/ 36 h 572"/>
                  <a:gd name="T12" fmla="*/ 321 w 340"/>
                  <a:gd name="T13" fmla="*/ 518 h 572"/>
                  <a:gd name="T14" fmla="*/ 339 w 340"/>
                  <a:gd name="T15" fmla="*/ 553 h 572"/>
                  <a:gd name="T16" fmla="*/ 303 w 340"/>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72">
                    <a:moveTo>
                      <a:pt x="303" y="571"/>
                    </a:moveTo>
                    <a:lnTo>
                      <a:pt x="303" y="571"/>
                    </a:lnTo>
                    <a:cubicBezTo>
                      <a:pt x="303" y="571"/>
                      <a:pt x="303" y="571"/>
                      <a:pt x="285" y="571"/>
                    </a:cubicBezTo>
                    <a:cubicBezTo>
                      <a:pt x="125" y="499"/>
                      <a:pt x="0" y="232"/>
                      <a:pt x="0" y="36"/>
                    </a:cubicBezTo>
                    <a:cubicBezTo>
                      <a:pt x="0" y="18"/>
                      <a:pt x="17" y="0"/>
                      <a:pt x="36" y="0"/>
                    </a:cubicBezTo>
                    <a:cubicBezTo>
                      <a:pt x="53" y="0"/>
                      <a:pt x="71" y="18"/>
                      <a:pt x="71" y="36"/>
                    </a:cubicBezTo>
                    <a:cubicBezTo>
                      <a:pt x="71" y="196"/>
                      <a:pt x="178" y="446"/>
                      <a:pt x="321" y="518"/>
                    </a:cubicBezTo>
                    <a:cubicBezTo>
                      <a:pt x="339" y="518"/>
                      <a:pt x="339" y="535"/>
                      <a:pt x="339" y="553"/>
                    </a:cubicBezTo>
                    <a:cubicBezTo>
                      <a:pt x="339" y="571"/>
                      <a:pt x="321" y="571"/>
                      <a:pt x="303" y="5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4" name="Группа 3"/>
          <p:cNvGrpSpPr/>
          <p:nvPr/>
        </p:nvGrpSpPr>
        <p:grpSpPr>
          <a:xfrm>
            <a:off x="6436707" y="2063456"/>
            <a:ext cx="5229045" cy="1001129"/>
            <a:chOff x="4827530" y="1496791"/>
            <a:chExt cx="3921784" cy="750846"/>
          </a:xfrm>
        </p:grpSpPr>
        <p:sp>
          <p:nvSpPr>
            <p:cNvPr id="22" name="TextBox 21"/>
            <p:cNvSpPr txBox="1"/>
            <p:nvPr/>
          </p:nvSpPr>
          <p:spPr>
            <a:xfrm>
              <a:off x="5292930" y="1894079"/>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Innerhalb des Seminares wird an einigen Stellen ein Formular freigegeben wo das letzte Kapitel bewertet werden kann. Bitte füllen Sie das Formular aus.</a:t>
              </a:r>
            </a:p>
          </p:txBody>
        </p:sp>
        <p:sp>
          <p:nvSpPr>
            <p:cNvPr id="23" name="TextBox 22"/>
            <p:cNvSpPr txBox="1"/>
            <p:nvPr/>
          </p:nvSpPr>
          <p:spPr>
            <a:xfrm>
              <a:off x="5292930" y="1579292"/>
              <a:ext cx="883896"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Rückmeldung</a:t>
              </a:r>
            </a:p>
          </p:txBody>
        </p:sp>
        <p:grpSp>
          <p:nvGrpSpPr>
            <p:cNvPr id="38" name="Группа 37"/>
            <p:cNvGrpSpPr/>
            <p:nvPr/>
          </p:nvGrpSpPr>
          <p:grpSpPr>
            <a:xfrm>
              <a:off x="4827530" y="1496791"/>
              <a:ext cx="330301" cy="287556"/>
              <a:chOff x="685241" y="3612514"/>
              <a:chExt cx="406897" cy="354240"/>
            </a:xfrm>
            <a:solidFill>
              <a:schemeClr val="bg1"/>
            </a:solidFill>
          </p:grpSpPr>
          <p:sp>
            <p:nvSpPr>
              <p:cNvPr id="39"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1"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2"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3"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4"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4" name="Группа 23"/>
          <p:cNvGrpSpPr/>
          <p:nvPr/>
        </p:nvGrpSpPr>
        <p:grpSpPr>
          <a:xfrm>
            <a:off x="6500256" y="3613836"/>
            <a:ext cx="5165497" cy="1107636"/>
            <a:chOff x="4875191" y="2710375"/>
            <a:chExt cx="3874123" cy="830726"/>
          </a:xfrm>
        </p:grpSpPr>
        <p:sp>
          <p:nvSpPr>
            <p:cNvPr id="30" name="TextBox 29"/>
            <p:cNvSpPr txBox="1"/>
            <p:nvPr/>
          </p:nvSpPr>
          <p:spPr>
            <a:xfrm>
              <a:off x="5292930" y="3037406"/>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Alle Teilnehmer am Seminar werden dazu angehalten aktiv am Seminar teilzunehmen. Umso größer die Teilnahme umso schneller kann das Seminar absolviert werden.</a:t>
              </a:r>
            </a:p>
          </p:txBody>
        </p:sp>
        <p:sp>
          <p:nvSpPr>
            <p:cNvPr id="31" name="TextBox 30"/>
            <p:cNvSpPr txBox="1"/>
            <p:nvPr/>
          </p:nvSpPr>
          <p:spPr>
            <a:xfrm>
              <a:off x="5292930" y="2722619"/>
              <a:ext cx="707165"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Teilnahme</a:t>
              </a:r>
            </a:p>
          </p:txBody>
        </p:sp>
        <p:grpSp>
          <p:nvGrpSpPr>
            <p:cNvPr id="61" name="Группа 60"/>
            <p:cNvGrpSpPr/>
            <p:nvPr/>
          </p:nvGrpSpPr>
          <p:grpSpPr>
            <a:xfrm>
              <a:off x="4875191" y="2710375"/>
              <a:ext cx="301318" cy="301317"/>
              <a:chOff x="8115893" y="2750851"/>
              <a:chExt cx="408094" cy="408093"/>
            </a:xfrm>
            <a:solidFill>
              <a:schemeClr val="bg1"/>
            </a:solidFill>
          </p:grpSpPr>
          <p:sp>
            <p:nvSpPr>
              <p:cNvPr id="62" name="Freeform 278"/>
              <p:cNvSpPr>
                <a:spLocks noChangeArrowheads="1"/>
              </p:cNvSpPr>
              <p:nvPr/>
            </p:nvSpPr>
            <p:spPr bwMode="auto">
              <a:xfrm>
                <a:off x="8460559" y="2925577"/>
                <a:ext cx="63428" cy="53854"/>
              </a:xfrm>
              <a:custGeom>
                <a:avLst/>
                <a:gdLst>
                  <a:gd name="T0" fmla="*/ 36 w 232"/>
                  <a:gd name="T1" fmla="*/ 197 h 198"/>
                  <a:gd name="T2" fmla="*/ 36 w 232"/>
                  <a:gd name="T3" fmla="*/ 197 h 198"/>
                  <a:gd name="T4" fmla="*/ 0 w 232"/>
                  <a:gd name="T5" fmla="*/ 161 h 198"/>
                  <a:gd name="T6" fmla="*/ 36 w 232"/>
                  <a:gd name="T7" fmla="*/ 125 h 198"/>
                  <a:gd name="T8" fmla="*/ 160 w 232"/>
                  <a:gd name="T9" fmla="*/ 108 h 198"/>
                  <a:gd name="T10" fmla="*/ 36 w 232"/>
                  <a:gd name="T11" fmla="*/ 72 h 198"/>
                  <a:gd name="T12" fmla="*/ 0 w 232"/>
                  <a:gd name="T13" fmla="*/ 36 h 198"/>
                  <a:gd name="T14" fmla="*/ 36 w 232"/>
                  <a:gd name="T15" fmla="*/ 0 h 198"/>
                  <a:gd name="T16" fmla="*/ 231 w 232"/>
                  <a:gd name="T17" fmla="*/ 108 h 198"/>
                  <a:gd name="T18" fmla="*/ 36 w 232"/>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98">
                    <a:moveTo>
                      <a:pt x="36" y="197"/>
                    </a:moveTo>
                    <a:lnTo>
                      <a:pt x="36" y="197"/>
                    </a:lnTo>
                    <a:cubicBezTo>
                      <a:pt x="17" y="197"/>
                      <a:pt x="0" y="179"/>
                      <a:pt x="0" y="161"/>
                    </a:cubicBezTo>
                    <a:cubicBezTo>
                      <a:pt x="0" y="143"/>
                      <a:pt x="17" y="125"/>
                      <a:pt x="36" y="125"/>
                    </a:cubicBezTo>
                    <a:cubicBezTo>
                      <a:pt x="106" y="125"/>
                      <a:pt x="142" y="108"/>
                      <a:pt x="160" y="108"/>
                    </a:cubicBezTo>
                    <a:cubicBezTo>
                      <a:pt x="142" y="89"/>
                      <a:pt x="106" y="72"/>
                      <a:pt x="36" y="72"/>
                    </a:cubicBezTo>
                    <a:cubicBezTo>
                      <a:pt x="17" y="72"/>
                      <a:pt x="0" y="54"/>
                      <a:pt x="0" y="36"/>
                    </a:cubicBezTo>
                    <a:cubicBezTo>
                      <a:pt x="0" y="18"/>
                      <a:pt x="17" y="0"/>
                      <a:pt x="36" y="0"/>
                    </a:cubicBezTo>
                    <a:cubicBezTo>
                      <a:pt x="125" y="0"/>
                      <a:pt x="231" y="36"/>
                      <a:pt x="231" y="108"/>
                    </a:cubicBezTo>
                    <a:cubicBezTo>
                      <a:pt x="231" y="161"/>
                      <a:pt x="125" y="197"/>
                      <a:pt x="36" y="197"/>
                    </a:cubicBez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63" name="Группа 62"/>
              <p:cNvGrpSpPr/>
              <p:nvPr/>
            </p:nvGrpSpPr>
            <p:grpSpPr>
              <a:xfrm>
                <a:off x="8115893" y="2750851"/>
                <a:ext cx="359027" cy="408093"/>
                <a:chOff x="8115893" y="2750851"/>
                <a:chExt cx="359027" cy="408093"/>
              </a:xfrm>
              <a:grpFill/>
            </p:grpSpPr>
            <p:sp>
              <p:nvSpPr>
                <p:cNvPr id="64" name="Freeform 272"/>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5" name="Freeform 273"/>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6" name="Freeform 274"/>
                <p:cNvSpPr>
                  <a:spLocks noChangeArrowheads="1"/>
                </p:cNvSpPr>
                <p:nvPr/>
              </p:nvSpPr>
              <p:spPr bwMode="auto">
                <a:xfrm>
                  <a:off x="8208043" y="2843001"/>
                  <a:ext cx="217809" cy="217809"/>
                </a:xfrm>
                <a:custGeom>
                  <a:avLst/>
                  <a:gdLst>
                    <a:gd name="T0" fmla="*/ 393 w 804"/>
                    <a:gd name="T1" fmla="*/ 803 h 804"/>
                    <a:gd name="T2" fmla="*/ 393 w 804"/>
                    <a:gd name="T3" fmla="*/ 803 h 804"/>
                    <a:gd name="T4" fmla="*/ 0 w 804"/>
                    <a:gd name="T5" fmla="*/ 411 h 804"/>
                    <a:gd name="T6" fmla="*/ 393 w 804"/>
                    <a:gd name="T7" fmla="*/ 0 h 804"/>
                    <a:gd name="T8" fmla="*/ 803 w 804"/>
                    <a:gd name="T9" fmla="*/ 411 h 804"/>
                    <a:gd name="T10" fmla="*/ 393 w 804"/>
                    <a:gd name="T11" fmla="*/ 803 h 804"/>
                    <a:gd name="T12" fmla="*/ 393 w 804"/>
                    <a:gd name="T13" fmla="*/ 72 h 804"/>
                    <a:gd name="T14" fmla="*/ 393 w 804"/>
                    <a:gd name="T15" fmla="*/ 72 h 804"/>
                    <a:gd name="T16" fmla="*/ 71 w 804"/>
                    <a:gd name="T17" fmla="*/ 411 h 804"/>
                    <a:gd name="T18" fmla="*/ 393 w 804"/>
                    <a:gd name="T19" fmla="*/ 731 h 804"/>
                    <a:gd name="T20" fmla="*/ 731 w 804"/>
                    <a:gd name="T21" fmla="*/ 411 h 804"/>
                    <a:gd name="T22" fmla="*/ 393 w 804"/>
                    <a:gd name="T23" fmla="*/ 7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804">
                      <a:moveTo>
                        <a:pt x="393" y="803"/>
                      </a:moveTo>
                      <a:lnTo>
                        <a:pt x="393" y="803"/>
                      </a:lnTo>
                      <a:cubicBezTo>
                        <a:pt x="179" y="803"/>
                        <a:pt x="0" y="625"/>
                        <a:pt x="0" y="411"/>
                      </a:cubicBezTo>
                      <a:cubicBezTo>
                        <a:pt x="0" y="178"/>
                        <a:pt x="179" y="0"/>
                        <a:pt x="393" y="0"/>
                      </a:cubicBezTo>
                      <a:cubicBezTo>
                        <a:pt x="625" y="0"/>
                        <a:pt x="803" y="178"/>
                        <a:pt x="803" y="411"/>
                      </a:cubicBezTo>
                      <a:cubicBezTo>
                        <a:pt x="803" y="625"/>
                        <a:pt x="625" y="803"/>
                        <a:pt x="393" y="803"/>
                      </a:cubicBezTo>
                      <a:close/>
                      <a:moveTo>
                        <a:pt x="393" y="72"/>
                      </a:moveTo>
                      <a:lnTo>
                        <a:pt x="393" y="72"/>
                      </a:lnTo>
                      <a:cubicBezTo>
                        <a:pt x="214" y="72"/>
                        <a:pt x="71" y="232"/>
                        <a:pt x="71" y="411"/>
                      </a:cubicBezTo>
                      <a:cubicBezTo>
                        <a:pt x="71" y="589"/>
                        <a:pt x="214" y="731"/>
                        <a:pt x="393" y="731"/>
                      </a:cubicBezTo>
                      <a:cubicBezTo>
                        <a:pt x="589" y="731"/>
                        <a:pt x="731" y="589"/>
                        <a:pt x="731" y="411"/>
                      </a:cubicBezTo>
                      <a:cubicBezTo>
                        <a:pt x="731" y="232"/>
                        <a:pt x="589" y="72"/>
                        <a:pt x="393"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7" name="Freeform 275"/>
                <p:cNvSpPr>
                  <a:spLocks noChangeArrowheads="1"/>
                </p:cNvSpPr>
                <p:nvPr/>
              </p:nvSpPr>
              <p:spPr bwMode="auto">
                <a:xfrm>
                  <a:off x="8155386" y="2795131"/>
                  <a:ext cx="319534" cy="319533"/>
                </a:xfrm>
                <a:custGeom>
                  <a:avLst/>
                  <a:gdLst>
                    <a:gd name="T0" fmla="*/ 589 w 1178"/>
                    <a:gd name="T1" fmla="*/ 1177 h 1178"/>
                    <a:gd name="T2" fmla="*/ 589 w 1178"/>
                    <a:gd name="T3" fmla="*/ 1177 h 1178"/>
                    <a:gd name="T4" fmla="*/ 0 w 1178"/>
                    <a:gd name="T5" fmla="*/ 589 h 1178"/>
                    <a:gd name="T6" fmla="*/ 589 w 1178"/>
                    <a:gd name="T7" fmla="*/ 0 h 1178"/>
                    <a:gd name="T8" fmla="*/ 1177 w 1178"/>
                    <a:gd name="T9" fmla="*/ 589 h 1178"/>
                    <a:gd name="T10" fmla="*/ 589 w 1178"/>
                    <a:gd name="T11" fmla="*/ 1177 h 1178"/>
                    <a:gd name="T12" fmla="*/ 589 w 1178"/>
                    <a:gd name="T13" fmla="*/ 71 h 1178"/>
                    <a:gd name="T14" fmla="*/ 589 w 1178"/>
                    <a:gd name="T15" fmla="*/ 71 h 1178"/>
                    <a:gd name="T16" fmla="*/ 71 w 1178"/>
                    <a:gd name="T17" fmla="*/ 589 h 1178"/>
                    <a:gd name="T18" fmla="*/ 589 w 1178"/>
                    <a:gd name="T19" fmla="*/ 1106 h 1178"/>
                    <a:gd name="T20" fmla="*/ 1106 w 1178"/>
                    <a:gd name="T21" fmla="*/ 589 h 1178"/>
                    <a:gd name="T22" fmla="*/ 589 w 1178"/>
                    <a:gd name="T23" fmla="*/ 7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8" h="1178">
                      <a:moveTo>
                        <a:pt x="589" y="1177"/>
                      </a:moveTo>
                      <a:lnTo>
                        <a:pt x="589" y="1177"/>
                      </a:lnTo>
                      <a:cubicBezTo>
                        <a:pt x="267" y="1177"/>
                        <a:pt x="0" y="909"/>
                        <a:pt x="0" y="589"/>
                      </a:cubicBezTo>
                      <a:cubicBezTo>
                        <a:pt x="0" y="267"/>
                        <a:pt x="267" y="0"/>
                        <a:pt x="589" y="0"/>
                      </a:cubicBezTo>
                      <a:cubicBezTo>
                        <a:pt x="927" y="0"/>
                        <a:pt x="1177" y="267"/>
                        <a:pt x="1177" y="589"/>
                      </a:cubicBezTo>
                      <a:cubicBezTo>
                        <a:pt x="1177" y="909"/>
                        <a:pt x="927" y="1177"/>
                        <a:pt x="589" y="1177"/>
                      </a:cubicBezTo>
                      <a:close/>
                      <a:moveTo>
                        <a:pt x="589" y="71"/>
                      </a:moveTo>
                      <a:lnTo>
                        <a:pt x="589" y="71"/>
                      </a:lnTo>
                      <a:cubicBezTo>
                        <a:pt x="303" y="71"/>
                        <a:pt x="71" y="303"/>
                        <a:pt x="71" y="589"/>
                      </a:cubicBezTo>
                      <a:cubicBezTo>
                        <a:pt x="71" y="874"/>
                        <a:pt x="303" y="1106"/>
                        <a:pt x="589" y="1106"/>
                      </a:cubicBezTo>
                      <a:cubicBezTo>
                        <a:pt x="874" y="1106"/>
                        <a:pt x="1106" y="874"/>
                        <a:pt x="1106" y="589"/>
                      </a:cubicBezTo>
                      <a:cubicBezTo>
                        <a:pt x="1106" y="303"/>
                        <a:pt x="874" y="71"/>
                        <a:pt x="589" y="71"/>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8" name="Freeform 276"/>
                <p:cNvSpPr>
                  <a:spLocks noChangeArrowheads="1"/>
                </p:cNvSpPr>
                <p:nvPr/>
              </p:nvSpPr>
              <p:spPr bwMode="auto">
                <a:xfrm>
                  <a:off x="8290619" y="2750851"/>
                  <a:ext cx="53854" cy="58641"/>
                </a:xfrm>
                <a:custGeom>
                  <a:avLst/>
                  <a:gdLst>
                    <a:gd name="T0" fmla="*/ 161 w 198"/>
                    <a:gd name="T1" fmla="*/ 214 h 215"/>
                    <a:gd name="T2" fmla="*/ 161 w 198"/>
                    <a:gd name="T3" fmla="*/ 214 h 215"/>
                    <a:gd name="T4" fmla="*/ 125 w 198"/>
                    <a:gd name="T5" fmla="*/ 179 h 215"/>
                    <a:gd name="T6" fmla="*/ 108 w 198"/>
                    <a:gd name="T7" fmla="*/ 71 h 215"/>
                    <a:gd name="T8" fmla="*/ 72 w 198"/>
                    <a:gd name="T9" fmla="*/ 179 h 215"/>
                    <a:gd name="T10" fmla="*/ 36 w 198"/>
                    <a:gd name="T11" fmla="*/ 214 h 215"/>
                    <a:gd name="T12" fmla="*/ 0 w 198"/>
                    <a:gd name="T13" fmla="*/ 179 h 215"/>
                    <a:gd name="T14" fmla="*/ 108 w 198"/>
                    <a:gd name="T15" fmla="*/ 0 h 215"/>
                    <a:gd name="T16" fmla="*/ 197 w 198"/>
                    <a:gd name="T17" fmla="*/ 179 h 215"/>
                    <a:gd name="T18" fmla="*/ 161 w 198"/>
                    <a:gd name="T1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15">
                      <a:moveTo>
                        <a:pt x="161" y="214"/>
                      </a:moveTo>
                      <a:lnTo>
                        <a:pt x="161" y="214"/>
                      </a:lnTo>
                      <a:cubicBezTo>
                        <a:pt x="143" y="214"/>
                        <a:pt x="125" y="196"/>
                        <a:pt x="125" y="179"/>
                      </a:cubicBezTo>
                      <a:cubicBezTo>
                        <a:pt x="125" y="125"/>
                        <a:pt x="108" y="89"/>
                        <a:pt x="108" y="71"/>
                      </a:cubicBezTo>
                      <a:cubicBezTo>
                        <a:pt x="90" y="89"/>
                        <a:pt x="72" y="125"/>
                        <a:pt x="72" y="179"/>
                      </a:cubicBezTo>
                      <a:cubicBezTo>
                        <a:pt x="72" y="196"/>
                        <a:pt x="54" y="214"/>
                        <a:pt x="36" y="214"/>
                      </a:cubicBezTo>
                      <a:cubicBezTo>
                        <a:pt x="18" y="214"/>
                        <a:pt x="0" y="196"/>
                        <a:pt x="0" y="179"/>
                      </a:cubicBezTo>
                      <a:cubicBezTo>
                        <a:pt x="0" y="89"/>
                        <a:pt x="36" y="0"/>
                        <a:pt x="108" y="0"/>
                      </a:cubicBezTo>
                      <a:cubicBezTo>
                        <a:pt x="161" y="0"/>
                        <a:pt x="197" y="89"/>
                        <a:pt x="197" y="179"/>
                      </a:cubicBezTo>
                      <a:cubicBezTo>
                        <a:pt x="197" y="196"/>
                        <a:pt x="179" y="214"/>
                        <a:pt x="161" y="214"/>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69" name="Freeform 277"/>
                <p:cNvSpPr>
                  <a:spLocks noChangeArrowheads="1"/>
                </p:cNvSpPr>
                <p:nvPr/>
              </p:nvSpPr>
              <p:spPr bwMode="auto">
                <a:xfrm>
                  <a:off x="8290619" y="3095516"/>
                  <a:ext cx="53854" cy="63428"/>
                </a:xfrm>
                <a:custGeom>
                  <a:avLst/>
                  <a:gdLst>
                    <a:gd name="T0" fmla="*/ 108 w 198"/>
                    <a:gd name="T1" fmla="*/ 232 h 233"/>
                    <a:gd name="T2" fmla="*/ 108 w 198"/>
                    <a:gd name="T3" fmla="*/ 232 h 233"/>
                    <a:gd name="T4" fmla="*/ 0 w 198"/>
                    <a:gd name="T5" fmla="*/ 35 h 233"/>
                    <a:gd name="T6" fmla="*/ 36 w 198"/>
                    <a:gd name="T7" fmla="*/ 0 h 233"/>
                    <a:gd name="T8" fmla="*/ 72 w 198"/>
                    <a:gd name="T9" fmla="*/ 35 h 233"/>
                    <a:gd name="T10" fmla="*/ 108 w 198"/>
                    <a:gd name="T11" fmla="*/ 142 h 233"/>
                    <a:gd name="T12" fmla="*/ 125 w 198"/>
                    <a:gd name="T13" fmla="*/ 35 h 233"/>
                    <a:gd name="T14" fmla="*/ 161 w 198"/>
                    <a:gd name="T15" fmla="*/ 0 h 233"/>
                    <a:gd name="T16" fmla="*/ 197 w 198"/>
                    <a:gd name="T17" fmla="*/ 35 h 233"/>
                    <a:gd name="T18" fmla="*/ 108 w 198"/>
                    <a:gd name="T19"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33">
                      <a:moveTo>
                        <a:pt x="108" y="232"/>
                      </a:moveTo>
                      <a:lnTo>
                        <a:pt x="108" y="232"/>
                      </a:lnTo>
                      <a:cubicBezTo>
                        <a:pt x="36" y="232"/>
                        <a:pt x="0" y="125"/>
                        <a:pt x="0" y="35"/>
                      </a:cubicBezTo>
                      <a:cubicBezTo>
                        <a:pt x="0" y="17"/>
                        <a:pt x="18" y="0"/>
                        <a:pt x="36" y="0"/>
                      </a:cubicBezTo>
                      <a:cubicBezTo>
                        <a:pt x="54" y="0"/>
                        <a:pt x="72" y="17"/>
                        <a:pt x="72" y="35"/>
                      </a:cubicBezTo>
                      <a:cubicBezTo>
                        <a:pt x="72" y="89"/>
                        <a:pt x="90" y="142"/>
                        <a:pt x="108" y="142"/>
                      </a:cubicBezTo>
                      <a:cubicBezTo>
                        <a:pt x="108" y="142"/>
                        <a:pt x="125" y="89"/>
                        <a:pt x="125" y="35"/>
                      </a:cubicBezTo>
                      <a:cubicBezTo>
                        <a:pt x="125" y="17"/>
                        <a:pt x="143" y="0"/>
                        <a:pt x="161" y="0"/>
                      </a:cubicBezTo>
                      <a:cubicBezTo>
                        <a:pt x="179" y="0"/>
                        <a:pt x="197" y="17"/>
                        <a:pt x="197" y="35"/>
                      </a:cubicBezTo>
                      <a:cubicBezTo>
                        <a:pt x="197" y="125"/>
                        <a:pt x="161" y="232"/>
                        <a:pt x="108"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0" name="Freeform 279"/>
                <p:cNvSpPr>
                  <a:spLocks noChangeArrowheads="1"/>
                </p:cNvSpPr>
                <p:nvPr/>
              </p:nvSpPr>
              <p:spPr bwMode="auto">
                <a:xfrm>
                  <a:off x="8115893" y="2925577"/>
                  <a:ext cx="58641" cy="53854"/>
                </a:xfrm>
                <a:custGeom>
                  <a:avLst/>
                  <a:gdLst>
                    <a:gd name="T0" fmla="*/ 179 w 215"/>
                    <a:gd name="T1" fmla="*/ 197 h 198"/>
                    <a:gd name="T2" fmla="*/ 179 w 215"/>
                    <a:gd name="T3" fmla="*/ 197 h 198"/>
                    <a:gd name="T4" fmla="*/ 0 w 215"/>
                    <a:gd name="T5" fmla="*/ 108 h 198"/>
                    <a:gd name="T6" fmla="*/ 179 w 215"/>
                    <a:gd name="T7" fmla="*/ 0 h 198"/>
                    <a:gd name="T8" fmla="*/ 214 w 215"/>
                    <a:gd name="T9" fmla="*/ 36 h 198"/>
                    <a:gd name="T10" fmla="*/ 179 w 215"/>
                    <a:gd name="T11" fmla="*/ 72 h 198"/>
                    <a:gd name="T12" fmla="*/ 71 w 215"/>
                    <a:gd name="T13" fmla="*/ 108 h 198"/>
                    <a:gd name="T14" fmla="*/ 179 w 215"/>
                    <a:gd name="T15" fmla="*/ 125 h 198"/>
                    <a:gd name="T16" fmla="*/ 214 w 215"/>
                    <a:gd name="T17" fmla="*/ 161 h 198"/>
                    <a:gd name="T18" fmla="*/ 179 w 215"/>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98">
                      <a:moveTo>
                        <a:pt x="179" y="197"/>
                      </a:moveTo>
                      <a:lnTo>
                        <a:pt x="179" y="197"/>
                      </a:lnTo>
                      <a:cubicBezTo>
                        <a:pt x="90" y="197"/>
                        <a:pt x="0" y="161"/>
                        <a:pt x="0" y="108"/>
                      </a:cubicBezTo>
                      <a:cubicBezTo>
                        <a:pt x="0" y="36"/>
                        <a:pt x="90" y="0"/>
                        <a:pt x="179" y="0"/>
                      </a:cubicBezTo>
                      <a:cubicBezTo>
                        <a:pt x="214" y="0"/>
                        <a:pt x="214" y="18"/>
                        <a:pt x="214" y="36"/>
                      </a:cubicBezTo>
                      <a:cubicBezTo>
                        <a:pt x="214" y="54"/>
                        <a:pt x="214" y="72"/>
                        <a:pt x="179" y="72"/>
                      </a:cubicBezTo>
                      <a:cubicBezTo>
                        <a:pt x="125" y="72"/>
                        <a:pt x="90" y="89"/>
                        <a:pt x="71" y="108"/>
                      </a:cubicBezTo>
                      <a:cubicBezTo>
                        <a:pt x="90" y="108"/>
                        <a:pt x="125" y="125"/>
                        <a:pt x="179" y="125"/>
                      </a:cubicBezTo>
                      <a:cubicBezTo>
                        <a:pt x="214" y="125"/>
                        <a:pt x="214" y="143"/>
                        <a:pt x="214" y="161"/>
                      </a:cubicBezTo>
                      <a:cubicBezTo>
                        <a:pt x="214" y="179"/>
                        <a:pt x="214" y="197"/>
                        <a:pt x="179" y="19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1" name="Freeform 280"/>
                <p:cNvSpPr>
                  <a:spLocks noChangeArrowheads="1"/>
                </p:cNvSpPr>
                <p:nvPr/>
              </p:nvSpPr>
              <p:spPr bwMode="auto">
                <a:xfrm>
                  <a:off x="8401917" y="2795131"/>
                  <a:ext cx="73002" cy="73002"/>
                </a:xfrm>
                <a:custGeom>
                  <a:avLst/>
                  <a:gdLst>
                    <a:gd name="T0" fmla="*/ 125 w 268"/>
                    <a:gd name="T1" fmla="*/ 267 h 268"/>
                    <a:gd name="T2" fmla="*/ 125 w 268"/>
                    <a:gd name="T3" fmla="*/ 267 h 268"/>
                    <a:gd name="T4" fmla="*/ 107 w 268"/>
                    <a:gd name="T5" fmla="*/ 250 h 268"/>
                    <a:gd name="T6" fmla="*/ 107 w 268"/>
                    <a:gd name="T7" fmla="*/ 214 h 268"/>
                    <a:gd name="T8" fmla="*/ 160 w 268"/>
                    <a:gd name="T9" fmla="*/ 107 h 268"/>
                    <a:gd name="T10" fmla="*/ 71 w 268"/>
                    <a:gd name="T11" fmla="*/ 178 h 268"/>
                    <a:gd name="T12" fmla="*/ 17 w 268"/>
                    <a:gd name="T13" fmla="*/ 178 h 268"/>
                    <a:gd name="T14" fmla="*/ 17 w 268"/>
                    <a:gd name="T15" fmla="*/ 125 h 268"/>
                    <a:gd name="T16" fmla="*/ 214 w 268"/>
                    <a:gd name="T17" fmla="*/ 53 h 268"/>
                    <a:gd name="T18" fmla="*/ 160 w 268"/>
                    <a:gd name="T19" fmla="*/ 250 h 268"/>
                    <a:gd name="T20" fmla="*/ 125 w 268"/>
                    <a:gd name="T21"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125" y="267"/>
                      </a:moveTo>
                      <a:lnTo>
                        <a:pt x="125" y="267"/>
                      </a:lnTo>
                      <a:cubicBezTo>
                        <a:pt x="125" y="267"/>
                        <a:pt x="107" y="267"/>
                        <a:pt x="107" y="250"/>
                      </a:cubicBezTo>
                      <a:cubicBezTo>
                        <a:pt x="89" y="250"/>
                        <a:pt x="89" y="214"/>
                        <a:pt x="107" y="214"/>
                      </a:cubicBezTo>
                      <a:cubicBezTo>
                        <a:pt x="142" y="160"/>
                        <a:pt x="160" y="125"/>
                        <a:pt x="160" y="107"/>
                      </a:cubicBezTo>
                      <a:cubicBezTo>
                        <a:pt x="160" y="107"/>
                        <a:pt x="107" y="125"/>
                        <a:pt x="71" y="178"/>
                      </a:cubicBezTo>
                      <a:cubicBezTo>
                        <a:pt x="53" y="178"/>
                        <a:pt x="36" y="178"/>
                        <a:pt x="17" y="178"/>
                      </a:cubicBezTo>
                      <a:cubicBezTo>
                        <a:pt x="0" y="160"/>
                        <a:pt x="0" y="125"/>
                        <a:pt x="17" y="125"/>
                      </a:cubicBezTo>
                      <a:cubicBezTo>
                        <a:pt x="89" y="53"/>
                        <a:pt x="178" y="0"/>
                        <a:pt x="214" y="53"/>
                      </a:cubicBezTo>
                      <a:cubicBezTo>
                        <a:pt x="267" y="107"/>
                        <a:pt x="214" y="196"/>
                        <a:pt x="160" y="250"/>
                      </a:cubicBezTo>
                      <a:cubicBezTo>
                        <a:pt x="142" y="267"/>
                        <a:pt x="142" y="267"/>
                        <a:pt x="125"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2" name="Freeform 281"/>
                <p:cNvSpPr>
                  <a:spLocks noChangeArrowheads="1"/>
                </p:cNvSpPr>
                <p:nvPr/>
              </p:nvSpPr>
              <p:spPr bwMode="auto">
                <a:xfrm>
                  <a:off x="8164960" y="3036876"/>
                  <a:ext cx="68215" cy="63428"/>
                </a:xfrm>
                <a:custGeom>
                  <a:avLst/>
                  <a:gdLst>
                    <a:gd name="T0" fmla="*/ 89 w 250"/>
                    <a:gd name="T1" fmla="*/ 231 h 232"/>
                    <a:gd name="T2" fmla="*/ 89 w 250"/>
                    <a:gd name="T3" fmla="*/ 231 h 232"/>
                    <a:gd name="T4" fmla="*/ 35 w 250"/>
                    <a:gd name="T5" fmla="*/ 214 h 232"/>
                    <a:gd name="T6" fmla="*/ 35 w 250"/>
                    <a:gd name="T7" fmla="*/ 125 h 232"/>
                    <a:gd name="T8" fmla="*/ 106 w 250"/>
                    <a:gd name="T9" fmla="*/ 17 h 232"/>
                    <a:gd name="T10" fmla="*/ 160 w 250"/>
                    <a:gd name="T11" fmla="*/ 17 h 232"/>
                    <a:gd name="T12" fmla="*/ 160 w 250"/>
                    <a:gd name="T13" fmla="*/ 71 h 232"/>
                    <a:gd name="T14" fmla="*/ 89 w 250"/>
                    <a:gd name="T15" fmla="*/ 160 h 232"/>
                    <a:gd name="T16" fmla="*/ 196 w 250"/>
                    <a:gd name="T17" fmla="*/ 106 h 232"/>
                    <a:gd name="T18" fmla="*/ 231 w 250"/>
                    <a:gd name="T19" fmla="*/ 106 h 232"/>
                    <a:gd name="T20" fmla="*/ 231 w 250"/>
                    <a:gd name="T21" fmla="*/ 160 h 232"/>
                    <a:gd name="T22" fmla="*/ 89 w 250"/>
                    <a:gd name="T23"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2">
                      <a:moveTo>
                        <a:pt x="89" y="231"/>
                      </a:moveTo>
                      <a:lnTo>
                        <a:pt x="89" y="231"/>
                      </a:lnTo>
                      <a:cubicBezTo>
                        <a:pt x="71" y="231"/>
                        <a:pt x="53" y="231"/>
                        <a:pt x="35" y="214"/>
                      </a:cubicBezTo>
                      <a:cubicBezTo>
                        <a:pt x="17" y="214"/>
                        <a:pt x="0" y="178"/>
                        <a:pt x="35" y="125"/>
                      </a:cubicBezTo>
                      <a:cubicBezTo>
                        <a:pt x="35" y="89"/>
                        <a:pt x="71" y="53"/>
                        <a:pt x="106" y="17"/>
                      </a:cubicBezTo>
                      <a:cubicBezTo>
                        <a:pt x="106" y="0"/>
                        <a:pt x="142" y="0"/>
                        <a:pt x="160" y="17"/>
                      </a:cubicBezTo>
                      <a:cubicBezTo>
                        <a:pt x="160" y="35"/>
                        <a:pt x="160" y="53"/>
                        <a:pt x="160" y="71"/>
                      </a:cubicBezTo>
                      <a:cubicBezTo>
                        <a:pt x="106" y="106"/>
                        <a:pt x="89" y="142"/>
                        <a:pt x="89" y="160"/>
                      </a:cubicBezTo>
                      <a:cubicBezTo>
                        <a:pt x="106" y="160"/>
                        <a:pt x="142" y="142"/>
                        <a:pt x="196" y="106"/>
                      </a:cubicBezTo>
                      <a:cubicBezTo>
                        <a:pt x="196" y="89"/>
                        <a:pt x="231" y="89"/>
                        <a:pt x="231" y="106"/>
                      </a:cubicBezTo>
                      <a:cubicBezTo>
                        <a:pt x="249" y="125"/>
                        <a:pt x="249" y="142"/>
                        <a:pt x="231" y="160"/>
                      </a:cubicBezTo>
                      <a:cubicBezTo>
                        <a:pt x="196" y="196"/>
                        <a:pt x="124" y="231"/>
                        <a:pt x="89"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3" name="Freeform 282"/>
                <p:cNvSpPr>
                  <a:spLocks noChangeArrowheads="1"/>
                </p:cNvSpPr>
                <p:nvPr/>
              </p:nvSpPr>
              <p:spPr bwMode="auto">
                <a:xfrm>
                  <a:off x="8164960" y="2795131"/>
                  <a:ext cx="68215" cy="73002"/>
                </a:xfrm>
                <a:custGeom>
                  <a:avLst/>
                  <a:gdLst>
                    <a:gd name="T0" fmla="*/ 124 w 250"/>
                    <a:gd name="T1" fmla="*/ 267 h 268"/>
                    <a:gd name="T2" fmla="*/ 124 w 250"/>
                    <a:gd name="T3" fmla="*/ 267 h 268"/>
                    <a:gd name="T4" fmla="*/ 106 w 250"/>
                    <a:gd name="T5" fmla="*/ 250 h 268"/>
                    <a:gd name="T6" fmla="*/ 35 w 250"/>
                    <a:gd name="T7" fmla="*/ 160 h 268"/>
                    <a:gd name="T8" fmla="*/ 35 w 250"/>
                    <a:gd name="T9" fmla="*/ 53 h 268"/>
                    <a:gd name="T10" fmla="*/ 231 w 250"/>
                    <a:gd name="T11" fmla="*/ 125 h 268"/>
                    <a:gd name="T12" fmla="*/ 231 w 250"/>
                    <a:gd name="T13" fmla="*/ 178 h 268"/>
                    <a:gd name="T14" fmla="*/ 196 w 250"/>
                    <a:gd name="T15" fmla="*/ 178 h 268"/>
                    <a:gd name="T16" fmla="*/ 89 w 250"/>
                    <a:gd name="T17" fmla="*/ 107 h 268"/>
                    <a:gd name="T18" fmla="*/ 160 w 250"/>
                    <a:gd name="T19" fmla="*/ 214 h 268"/>
                    <a:gd name="T20" fmla="*/ 160 w 250"/>
                    <a:gd name="T21" fmla="*/ 250 h 268"/>
                    <a:gd name="T22" fmla="*/ 124 w 250"/>
                    <a:gd name="T2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68">
                      <a:moveTo>
                        <a:pt x="124" y="267"/>
                      </a:moveTo>
                      <a:lnTo>
                        <a:pt x="124" y="267"/>
                      </a:lnTo>
                      <a:cubicBezTo>
                        <a:pt x="124" y="267"/>
                        <a:pt x="106" y="267"/>
                        <a:pt x="106" y="250"/>
                      </a:cubicBezTo>
                      <a:cubicBezTo>
                        <a:pt x="71" y="232"/>
                        <a:pt x="35" y="196"/>
                        <a:pt x="35" y="160"/>
                      </a:cubicBezTo>
                      <a:cubicBezTo>
                        <a:pt x="0" y="89"/>
                        <a:pt x="17" y="71"/>
                        <a:pt x="35" y="53"/>
                      </a:cubicBezTo>
                      <a:cubicBezTo>
                        <a:pt x="89" y="0"/>
                        <a:pt x="178" y="53"/>
                        <a:pt x="231" y="125"/>
                      </a:cubicBezTo>
                      <a:cubicBezTo>
                        <a:pt x="249" y="125"/>
                        <a:pt x="249" y="160"/>
                        <a:pt x="231" y="178"/>
                      </a:cubicBezTo>
                      <a:lnTo>
                        <a:pt x="196" y="178"/>
                      </a:lnTo>
                      <a:cubicBezTo>
                        <a:pt x="142" y="125"/>
                        <a:pt x="106" y="107"/>
                        <a:pt x="89" y="107"/>
                      </a:cubicBezTo>
                      <a:cubicBezTo>
                        <a:pt x="89" y="125"/>
                        <a:pt x="106" y="160"/>
                        <a:pt x="160" y="214"/>
                      </a:cubicBezTo>
                      <a:lnTo>
                        <a:pt x="160" y="250"/>
                      </a:lnTo>
                      <a:cubicBezTo>
                        <a:pt x="142" y="267"/>
                        <a:pt x="142" y="267"/>
                        <a:pt x="124"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4" name="Freeform 283"/>
                <p:cNvSpPr>
                  <a:spLocks noChangeArrowheads="1"/>
                </p:cNvSpPr>
                <p:nvPr/>
              </p:nvSpPr>
              <p:spPr bwMode="auto">
                <a:xfrm>
                  <a:off x="8401917" y="3036876"/>
                  <a:ext cx="73002" cy="63428"/>
                </a:xfrm>
                <a:custGeom>
                  <a:avLst/>
                  <a:gdLst>
                    <a:gd name="T0" fmla="*/ 178 w 268"/>
                    <a:gd name="T1" fmla="*/ 231 h 232"/>
                    <a:gd name="T2" fmla="*/ 178 w 268"/>
                    <a:gd name="T3" fmla="*/ 231 h 232"/>
                    <a:gd name="T4" fmla="*/ 17 w 268"/>
                    <a:gd name="T5" fmla="*/ 160 h 232"/>
                    <a:gd name="T6" fmla="*/ 17 w 268"/>
                    <a:gd name="T7" fmla="*/ 106 h 232"/>
                    <a:gd name="T8" fmla="*/ 71 w 268"/>
                    <a:gd name="T9" fmla="*/ 106 h 232"/>
                    <a:gd name="T10" fmla="*/ 160 w 268"/>
                    <a:gd name="T11" fmla="*/ 160 h 232"/>
                    <a:gd name="T12" fmla="*/ 107 w 268"/>
                    <a:gd name="T13" fmla="*/ 71 h 232"/>
                    <a:gd name="T14" fmla="*/ 107 w 268"/>
                    <a:gd name="T15" fmla="*/ 17 h 232"/>
                    <a:gd name="T16" fmla="*/ 160 w 268"/>
                    <a:gd name="T17" fmla="*/ 17 h 232"/>
                    <a:gd name="T18" fmla="*/ 214 w 268"/>
                    <a:gd name="T19" fmla="*/ 214 h 232"/>
                    <a:gd name="T20" fmla="*/ 178 w 268"/>
                    <a:gd name="T21"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32">
                      <a:moveTo>
                        <a:pt x="178" y="231"/>
                      </a:moveTo>
                      <a:lnTo>
                        <a:pt x="178" y="231"/>
                      </a:lnTo>
                      <a:cubicBezTo>
                        <a:pt x="125" y="231"/>
                        <a:pt x="71" y="196"/>
                        <a:pt x="17" y="160"/>
                      </a:cubicBezTo>
                      <a:cubicBezTo>
                        <a:pt x="0" y="142"/>
                        <a:pt x="0" y="125"/>
                        <a:pt x="17" y="106"/>
                      </a:cubicBezTo>
                      <a:cubicBezTo>
                        <a:pt x="36" y="89"/>
                        <a:pt x="53" y="89"/>
                        <a:pt x="71" y="106"/>
                      </a:cubicBezTo>
                      <a:cubicBezTo>
                        <a:pt x="107" y="142"/>
                        <a:pt x="160" y="160"/>
                        <a:pt x="160" y="160"/>
                      </a:cubicBezTo>
                      <a:cubicBezTo>
                        <a:pt x="160" y="142"/>
                        <a:pt x="142" y="106"/>
                        <a:pt x="107" y="71"/>
                      </a:cubicBezTo>
                      <a:cubicBezTo>
                        <a:pt x="89" y="53"/>
                        <a:pt x="89" y="35"/>
                        <a:pt x="107" y="17"/>
                      </a:cubicBezTo>
                      <a:cubicBezTo>
                        <a:pt x="125" y="0"/>
                        <a:pt x="142" y="0"/>
                        <a:pt x="160" y="17"/>
                      </a:cubicBezTo>
                      <a:cubicBezTo>
                        <a:pt x="214" y="89"/>
                        <a:pt x="267" y="178"/>
                        <a:pt x="214" y="214"/>
                      </a:cubicBezTo>
                      <a:cubicBezTo>
                        <a:pt x="214" y="231"/>
                        <a:pt x="196" y="231"/>
                        <a:pt x="178"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5" name="Freeform 284"/>
                <p:cNvSpPr>
                  <a:spLocks noChangeArrowheads="1"/>
                </p:cNvSpPr>
                <p:nvPr/>
              </p:nvSpPr>
              <p:spPr bwMode="auto">
                <a:xfrm>
                  <a:off x="8247536" y="3022515"/>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55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6" name="Freeform 285"/>
                <p:cNvSpPr>
                  <a:spLocks noChangeArrowheads="1"/>
                </p:cNvSpPr>
                <p:nvPr/>
              </p:nvSpPr>
              <p:spPr bwMode="auto">
                <a:xfrm>
                  <a:off x="8392343" y="2857362"/>
                  <a:ext cx="58641" cy="53854"/>
                </a:xfrm>
                <a:custGeom>
                  <a:avLst/>
                  <a:gdLst>
                    <a:gd name="T0" fmla="*/ 36 w 215"/>
                    <a:gd name="T1" fmla="*/ 196 h 197"/>
                    <a:gd name="T2" fmla="*/ 36 w 215"/>
                    <a:gd name="T3" fmla="*/ 196 h 197"/>
                    <a:gd name="T4" fmla="*/ 0 w 215"/>
                    <a:gd name="T5" fmla="*/ 178 h 197"/>
                    <a:gd name="T6" fmla="*/ 18 w 215"/>
                    <a:gd name="T7" fmla="*/ 124 h 197"/>
                    <a:gd name="T8" fmla="*/ 161 w 215"/>
                    <a:gd name="T9" fmla="*/ 18 h 197"/>
                    <a:gd name="T10" fmla="*/ 214 w 215"/>
                    <a:gd name="T11" fmla="*/ 18 h 197"/>
                    <a:gd name="T12" fmla="*/ 196 w 215"/>
                    <a:gd name="T13" fmla="*/ 71 h 197"/>
                    <a:gd name="T14" fmla="*/ 53 w 215"/>
                    <a:gd name="T15" fmla="*/ 178 h 197"/>
                    <a:gd name="T16" fmla="*/ 36 w 215"/>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97">
                      <a:moveTo>
                        <a:pt x="36" y="196"/>
                      </a:moveTo>
                      <a:lnTo>
                        <a:pt x="36" y="196"/>
                      </a:lnTo>
                      <a:cubicBezTo>
                        <a:pt x="18" y="196"/>
                        <a:pt x="18" y="178"/>
                        <a:pt x="0" y="178"/>
                      </a:cubicBezTo>
                      <a:cubicBezTo>
                        <a:pt x="0" y="160"/>
                        <a:pt x="0" y="143"/>
                        <a:pt x="18" y="124"/>
                      </a:cubicBezTo>
                      <a:cubicBezTo>
                        <a:pt x="161" y="18"/>
                        <a:pt x="161" y="18"/>
                        <a:pt x="161" y="18"/>
                      </a:cubicBezTo>
                      <a:cubicBezTo>
                        <a:pt x="178" y="0"/>
                        <a:pt x="196" y="0"/>
                        <a:pt x="214" y="18"/>
                      </a:cubicBezTo>
                      <a:cubicBezTo>
                        <a:pt x="214" y="35"/>
                        <a:pt x="214" y="53"/>
                        <a:pt x="196" y="71"/>
                      </a:cubicBezTo>
                      <a:cubicBezTo>
                        <a:pt x="53" y="178"/>
                        <a:pt x="53" y="178"/>
                        <a:pt x="53" y="178"/>
                      </a:cubicBezTo>
                      <a:cubicBezTo>
                        <a:pt x="53" y="196"/>
                        <a:pt x="36" y="196"/>
                        <a:pt x="36" y="19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7" name="Freeform 286"/>
                <p:cNvSpPr>
                  <a:spLocks noChangeArrowheads="1"/>
                </p:cNvSpPr>
                <p:nvPr/>
              </p:nvSpPr>
              <p:spPr bwMode="auto">
                <a:xfrm>
                  <a:off x="8174534" y="2866936"/>
                  <a:ext cx="68215" cy="49067"/>
                </a:xfrm>
                <a:custGeom>
                  <a:avLst/>
                  <a:gdLst>
                    <a:gd name="T0" fmla="*/ 196 w 251"/>
                    <a:gd name="T1" fmla="*/ 179 h 180"/>
                    <a:gd name="T2" fmla="*/ 196 w 251"/>
                    <a:gd name="T3" fmla="*/ 179 h 180"/>
                    <a:gd name="T4" fmla="*/ 179 w 251"/>
                    <a:gd name="T5" fmla="*/ 179 h 180"/>
                    <a:gd name="T6" fmla="*/ 36 w 251"/>
                    <a:gd name="T7" fmla="*/ 72 h 180"/>
                    <a:gd name="T8" fmla="*/ 18 w 251"/>
                    <a:gd name="T9" fmla="*/ 18 h 180"/>
                    <a:gd name="T10" fmla="*/ 71 w 251"/>
                    <a:gd name="T11" fmla="*/ 0 h 180"/>
                    <a:gd name="T12" fmla="*/ 214 w 251"/>
                    <a:gd name="T13" fmla="*/ 108 h 180"/>
                    <a:gd name="T14" fmla="*/ 232 w 251"/>
                    <a:gd name="T15" fmla="*/ 161 h 180"/>
                    <a:gd name="T16" fmla="*/ 196 w 251"/>
                    <a:gd name="T1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0">
                      <a:moveTo>
                        <a:pt x="196" y="179"/>
                      </a:moveTo>
                      <a:lnTo>
                        <a:pt x="196" y="179"/>
                      </a:lnTo>
                      <a:cubicBezTo>
                        <a:pt x="196" y="179"/>
                        <a:pt x="196" y="179"/>
                        <a:pt x="179" y="179"/>
                      </a:cubicBezTo>
                      <a:cubicBezTo>
                        <a:pt x="36" y="72"/>
                        <a:pt x="36" y="72"/>
                        <a:pt x="36" y="72"/>
                      </a:cubicBezTo>
                      <a:cubicBezTo>
                        <a:pt x="18" y="54"/>
                        <a:pt x="0" y="36"/>
                        <a:pt x="18" y="18"/>
                      </a:cubicBezTo>
                      <a:cubicBezTo>
                        <a:pt x="36" y="0"/>
                        <a:pt x="54" y="0"/>
                        <a:pt x="71" y="0"/>
                      </a:cubicBezTo>
                      <a:cubicBezTo>
                        <a:pt x="214" y="108"/>
                        <a:pt x="214" y="108"/>
                        <a:pt x="214" y="108"/>
                      </a:cubicBezTo>
                      <a:cubicBezTo>
                        <a:pt x="232" y="125"/>
                        <a:pt x="250" y="143"/>
                        <a:pt x="232" y="161"/>
                      </a:cubicBezTo>
                      <a:cubicBezTo>
                        <a:pt x="232" y="179"/>
                        <a:pt x="214" y="179"/>
                        <a:pt x="196" y="179"/>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8" name="Freeform 287"/>
                <p:cNvSpPr>
                  <a:spLocks noChangeArrowheads="1"/>
                </p:cNvSpPr>
                <p:nvPr/>
              </p:nvSpPr>
              <p:spPr bwMode="auto">
                <a:xfrm>
                  <a:off x="8309768" y="3046450"/>
                  <a:ext cx="19148" cy="63428"/>
                </a:xfrm>
                <a:custGeom>
                  <a:avLst/>
                  <a:gdLst>
                    <a:gd name="T0" fmla="*/ 36 w 72"/>
                    <a:gd name="T1" fmla="*/ 232 h 233"/>
                    <a:gd name="T2" fmla="*/ 36 w 72"/>
                    <a:gd name="T3" fmla="*/ 232 h 233"/>
                    <a:gd name="T4" fmla="*/ 0 w 72"/>
                    <a:gd name="T5" fmla="*/ 196 h 233"/>
                    <a:gd name="T6" fmla="*/ 0 w 72"/>
                    <a:gd name="T7" fmla="*/ 36 h 233"/>
                    <a:gd name="T8" fmla="*/ 36 w 72"/>
                    <a:gd name="T9" fmla="*/ 0 h 233"/>
                    <a:gd name="T10" fmla="*/ 71 w 72"/>
                    <a:gd name="T11" fmla="*/ 36 h 233"/>
                    <a:gd name="T12" fmla="*/ 71 w 72"/>
                    <a:gd name="T13" fmla="*/ 196 h 233"/>
                    <a:gd name="T14" fmla="*/ 36 w 72"/>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33">
                      <a:moveTo>
                        <a:pt x="36" y="232"/>
                      </a:moveTo>
                      <a:lnTo>
                        <a:pt x="36" y="232"/>
                      </a:lnTo>
                      <a:cubicBezTo>
                        <a:pt x="18" y="232"/>
                        <a:pt x="0" y="214"/>
                        <a:pt x="0" y="196"/>
                      </a:cubicBezTo>
                      <a:cubicBezTo>
                        <a:pt x="0" y="36"/>
                        <a:pt x="0" y="36"/>
                        <a:pt x="0" y="36"/>
                      </a:cubicBezTo>
                      <a:cubicBezTo>
                        <a:pt x="0" y="18"/>
                        <a:pt x="18" y="0"/>
                        <a:pt x="36" y="0"/>
                      </a:cubicBezTo>
                      <a:cubicBezTo>
                        <a:pt x="53" y="0"/>
                        <a:pt x="71" y="18"/>
                        <a:pt x="71" y="36"/>
                      </a:cubicBezTo>
                      <a:cubicBezTo>
                        <a:pt x="71" y="196"/>
                        <a:pt x="71" y="196"/>
                        <a:pt x="71" y="196"/>
                      </a:cubicBezTo>
                      <a:cubicBezTo>
                        <a:pt x="71" y="214"/>
                        <a:pt x="53" y="232"/>
                        <a:pt x="36"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grpSp>
        <p:nvGrpSpPr>
          <p:cNvPr id="48" name="Группа 47"/>
          <p:cNvGrpSpPr/>
          <p:nvPr/>
        </p:nvGrpSpPr>
        <p:grpSpPr>
          <a:xfrm>
            <a:off x="11319310" y="359343"/>
            <a:ext cx="603183" cy="603183"/>
            <a:chOff x="8489482" y="269507"/>
            <a:chExt cx="452387" cy="452387"/>
          </a:xfrm>
        </p:grpSpPr>
        <p:sp>
          <p:nvSpPr>
            <p:cNvPr id="49" name="Овал 4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0" name="TextBox 4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04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72430" y="2468926"/>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4945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7" name="TextBox 6"/>
            <p:cNvSpPr txBox="1"/>
            <p:nvPr/>
          </p:nvSpPr>
          <p:spPr>
            <a:xfrm>
              <a:off x="323258" y="1729162"/>
              <a:ext cx="3456654" cy="675858"/>
            </a:xfrm>
            <a:prstGeom prst="rect">
              <a:avLst/>
            </a:prstGeom>
            <a:noFill/>
          </p:spPr>
          <p:txBody>
            <a:bodyPr wrap="square" rtlCol="0">
              <a:spAutoFit/>
            </a:bodyPr>
            <a:lstStyle/>
            <a:p>
              <a:pPr lvl="0" defTabSz="914377">
                <a:lnSpc>
                  <a:spcPct val="150000"/>
                </a:lnSpc>
                <a:buClrTx/>
                <a:defRPr/>
              </a:pPr>
              <a:r>
                <a:rPr lang="en-GB" sz="900" dirty="0">
                  <a:solidFill>
                    <a:schemeClr val="tx1"/>
                  </a:solidFill>
                  <a:latin typeface="Open Sans" panose="020B0606030504020204" pitchFamily="34" charset="0"/>
                </a:rPr>
                <a:t>Secure computing mode (</a:t>
              </a:r>
              <a:r>
                <a:rPr lang="en-GB" sz="900" dirty="0">
                  <a:solidFill>
                    <a:schemeClr val="tx1"/>
                  </a:solidFill>
                </a:rPr>
                <a:t>seccomp</a:t>
              </a:r>
              <a:r>
                <a:rPr lang="en-GB" sz="900" dirty="0">
                  <a:solidFill>
                    <a:schemeClr val="tx1"/>
                  </a:solidFill>
                  <a:latin typeface="Open Sans" panose="020B0606030504020204" pitchFamily="34" charset="0"/>
                </a:rPr>
                <a:t>) is a Linux kernel feature. You can use it to restrict the actions available within the container. The </a:t>
              </a:r>
              <a:r>
                <a:rPr lang="en-GB" sz="900" dirty="0">
                  <a:solidFill>
                    <a:schemeClr val="tx1"/>
                  </a:solidFill>
                </a:rPr>
                <a:t>seccomp()</a:t>
              </a:r>
              <a:r>
                <a:rPr lang="en-GB" sz="900" dirty="0">
                  <a:solidFill>
                    <a:schemeClr val="tx1"/>
                  </a:solidFill>
                  <a:latin typeface="Open Sans" panose="020B0606030504020204" pitchFamily="34" charset="0"/>
                </a:rPr>
                <a:t> system call operates on the seccomp state of the calling process. You can use this feature to restrict your application’s access.</a:t>
              </a:r>
              <a:endParaRPr kumimoji="0" lang="ru-RU" sz="867" b="0" i="0" u="none" strike="noStrike" kern="1200" cap="none" spc="0" normalizeH="0" baseline="0" noProof="0" dirty="0">
                <a:ln>
                  <a:noFill/>
                </a:ln>
                <a:solidFill>
                  <a:schemeClr val="tx1"/>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14318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862256"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Seccomp</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Theorie</a:t>
              </a:r>
            </a:p>
          </p:txBody>
        </p:sp>
      </p:grpSp>
      <p:pic>
        <p:nvPicPr>
          <p:cNvPr id="8" name="Bildplatzhalter 3">
            <a:extLst>
              <a:ext uri="{FF2B5EF4-FFF2-40B4-BE49-F238E27FC236}">
                <a16:creationId xmlns:a16="http://schemas.microsoft.com/office/drawing/2014/main" id="{2C089200-5006-A0EA-37C0-70A96B6605F3}"/>
              </a:ext>
            </a:extLst>
          </p:cNvPr>
          <p:cNvPicPr>
            <a:picLocks noGrp="1" noChangeAspect="1"/>
          </p:cNvPicPr>
          <p:nvPr>
            <p:ph type="pic" sz="quarter" idx="10"/>
          </p:nvPr>
        </p:nvPicPr>
        <p:blipFill rotWithShape="1">
          <a:blip r:embed="rId3"/>
          <a:srcRect t="23057" b="23057"/>
          <a:stretch/>
        </p:blipFill>
        <p:spPr>
          <a:xfrm>
            <a:off x="0" y="0"/>
            <a:ext cx="12192000" cy="4868863"/>
          </a:xfrm>
          <a:solidFill>
            <a:schemeClr val="bg1"/>
          </a:solidFill>
        </p:spPr>
      </p:pic>
    </p:spTree>
    <p:extLst>
      <p:ext uri="{BB962C8B-B14F-4D97-AF65-F5344CB8AC3E}">
        <p14:creationId xmlns:p14="http://schemas.microsoft.com/office/powerpoint/2010/main" val="322999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6"/>
            <a:ext cx="4416489" cy="1006582"/>
            <a:chOff x="1619673" y="1131590"/>
            <a:chExt cx="3312367" cy="754937"/>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Finden Sie eine Anleitung die genau ins Detail geht wie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Seccomp</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eingerichtet werden kann.</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Probieren Sie dieser Anleitung zu folgen. Dabei teilt einer immer aus der Gruppe seinen Bildschirm.</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Ausprobieren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Anschluss diskutiert die Gruppe darüber wie genau der Ansatz funktioniert und wie genau dieser Einsatz in der Sicherheit findet.</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Diskussion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56030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3518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Linux Sicherheits-Module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Warum sind diese so</a:t>
            </a:r>
            <a:r>
              <a:rPr kumimoji="0" lang="de-DE" sz="1333" b="0" i="0" u="none" strike="noStrike" kern="1200" cap="none" spc="0" normalizeH="0" noProof="0" dirty="0">
                <a:ln>
                  <a:noFill/>
                </a:ln>
                <a:solidFill>
                  <a:srgbClr val="FFFFFF"/>
                </a:solidFill>
                <a:effectLst/>
                <a:uLnTx/>
                <a:uFillTx/>
                <a:latin typeface="Open Sans" charset="0"/>
                <a:ea typeface="Open Sans" charset="0"/>
                <a:cs typeface="Open Sans" charset="0"/>
                <a:sym typeface="Arial"/>
              </a:rPr>
              <a:t> wichtig?</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534BC40D-4FA5-3ABE-7605-BA2349AF8B64}"/>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212760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421857" y="2468926"/>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64945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a:t>
              </a:r>
            </a:p>
          </p:txBody>
        </p:sp>
        <p:sp>
          <p:nvSpPr>
            <p:cNvPr id="7" name="TextBox 6"/>
            <p:cNvSpPr txBox="1"/>
            <p:nvPr/>
          </p:nvSpPr>
          <p:spPr>
            <a:xfrm>
              <a:off x="323258" y="1729162"/>
              <a:ext cx="3456654" cy="520046"/>
            </a:xfrm>
            <a:prstGeom prst="rect">
              <a:avLst/>
            </a:prstGeom>
            <a:noFill/>
          </p:spPr>
          <p:txBody>
            <a:bodyPr wrap="square" rtlCol="0">
              <a:spAutoFit/>
            </a:bodyPr>
            <a:lstStyle/>
            <a:p>
              <a:pPr lvl="0" defTabSz="914377">
                <a:lnSpc>
                  <a:spcPct val="150000"/>
                </a:lnSpc>
                <a:buClrTx/>
                <a:defRPr/>
              </a:pPr>
              <a:r>
                <a:rPr lang="de-DE" sz="900" dirty="0">
                  <a:solidFill>
                    <a:schemeClr val="tx1"/>
                  </a:solidFill>
                  <a:latin typeface="Open Sans" panose="020B0606030504020204" pitchFamily="34" charset="0"/>
                </a:rPr>
                <a:t>Linux Security Modules ist ein Framework, das es dem Linux-Kernel ermöglicht unterschiedliche Computer-Sicherheitsmodelle zu unterstützen ohne dabei eine einzelne bestimmte Sicherheitsimplementierung zu bevorzugen.</a:t>
              </a:r>
              <a:endParaRPr kumimoji="0" lang="ru-RU" sz="867" b="0" i="0" u="none" strike="noStrike" kern="1200" cap="none" spc="0" normalizeH="0" baseline="0" noProof="0" dirty="0">
                <a:ln>
                  <a:noFill/>
                </a:ln>
                <a:solidFill>
                  <a:schemeClr val="tx1"/>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0855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6661228" y="5120509"/>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4400078" y="745017"/>
            <a:ext cx="3525324" cy="564322"/>
          </a:xfrm>
          <a:prstGeom prst="rect">
            <a:avLst/>
          </a:prstGeom>
          <a:noFill/>
        </p:spPr>
        <p:txBody>
          <a:bodyPr wrap="none" rtlCol="0">
            <a:spAutoFit/>
          </a:bodyPr>
          <a:lstStyle/>
          <a:p>
            <a:pPr lvl="0" algn="ctr" defTabSz="914377">
              <a:buClrTx/>
              <a:defRPr/>
            </a:pPr>
            <a:r>
              <a:rPr lang="de-DE" sz="3067" kern="1200" dirty="0">
                <a:solidFill>
                  <a:srgbClr val="383838"/>
                </a:solidFill>
                <a:latin typeface="Bebas Neue" charset="0"/>
                <a:ea typeface="Bebas Neue" charset="0"/>
                <a:cs typeface="Bebas Neue" charset="0"/>
              </a:rPr>
              <a:t>Linux Sicherheits-Module</a:t>
            </a:r>
          </a:p>
        </p:txBody>
      </p:sp>
      <p:sp>
        <p:nvSpPr>
          <p:cNvPr id="21" name="TextBox 20"/>
          <p:cNvSpPr txBox="1"/>
          <p:nvPr/>
        </p:nvSpPr>
        <p:spPr>
          <a:xfrm>
            <a:off x="4975025" y="1241863"/>
            <a:ext cx="2375431" cy="50020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lang="de-DE" sz="933" kern="1200" noProof="0" dirty="0">
                <a:solidFill>
                  <a:srgbClr val="FFFFFF">
                    <a:lumMod val="50000"/>
                  </a:srgbClr>
                </a:solidFill>
                <a:latin typeface="Open Sans" charset="0"/>
                <a:ea typeface="Open Sans" charset="0"/>
                <a:cs typeface="Open Sans" charset="0"/>
              </a:rPr>
              <a:t>Ein paar der Wichtigsten Gründe warum dies wichtig ist</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2265032"/>
            <a:chOff x="6659248" y="2073591"/>
            <a:chExt cx="1778088" cy="1698773"/>
          </a:xfrm>
        </p:grpSpPr>
        <p:sp>
          <p:nvSpPr>
            <p:cNvPr id="24" name="TextBox 23"/>
            <p:cNvSpPr txBox="1"/>
            <p:nvPr/>
          </p:nvSpPr>
          <p:spPr>
            <a:xfrm>
              <a:off x="6659248" y="2073591"/>
              <a:ext cx="11171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System-Auditing</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669913" y="2367846"/>
              <a:ext cx="1767423" cy="140451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Auditing erfordert, dass jeder Zugriffsversuch protokolliert wird. LSM kann dies nicht leisten. Es würde viele weitere Hooks erfordern, um Fälle zu erkennen, in denen der Kernel fehlschlagende Systemaufrufe einfach abblockt und einen Fehlercode zurückgibt, bevor diese je in die Nähe wichtiger Objekte gelangen</a:t>
              </a:r>
            </a:p>
          </p:txBody>
        </p:sp>
      </p:grpSp>
      <p:grpSp>
        <p:nvGrpSpPr>
          <p:cNvPr id="46" name="Группа 45"/>
          <p:cNvGrpSpPr/>
          <p:nvPr/>
        </p:nvGrpSpPr>
        <p:grpSpPr>
          <a:xfrm>
            <a:off x="7678287" y="5120509"/>
            <a:ext cx="2370784" cy="863751"/>
            <a:chOff x="6370411" y="3253006"/>
            <a:chExt cx="1778088" cy="647813"/>
          </a:xfrm>
        </p:grpSpPr>
        <p:sp>
          <p:nvSpPr>
            <p:cNvPr id="26" name="TextBox 25"/>
            <p:cNvSpPr txBox="1"/>
            <p:nvPr/>
          </p:nvSpPr>
          <p:spPr>
            <a:xfrm>
              <a:off x="6370411" y="3253006"/>
              <a:ext cx="54846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Google</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Google ist Ihr bester Freund nutzen Sie diesen.</a:t>
              </a:r>
            </a:p>
          </p:txBody>
        </p:sp>
      </p:grpSp>
      <p:grpSp>
        <p:nvGrpSpPr>
          <p:cNvPr id="43" name="Группа 42"/>
          <p:cNvGrpSpPr/>
          <p:nvPr/>
        </p:nvGrpSpPr>
        <p:grpSpPr>
          <a:xfrm>
            <a:off x="1630258" y="2787187"/>
            <a:ext cx="2356565" cy="1264117"/>
            <a:chOff x="1222693" y="2090388"/>
            <a:chExt cx="1767424" cy="948087"/>
          </a:xfrm>
        </p:grpSpPr>
        <p:sp>
          <p:nvSpPr>
            <p:cNvPr id="28" name="TextBox 27"/>
            <p:cNvSpPr txBox="1"/>
            <p:nvPr/>
          </p:nvSpPr>
          <p:spPr>
            <a:xfrm>
              <a:off x="1727511" y="2090388"/>
              <a:ext cx="1262606"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Zugriffskontrolle</a:t>
              </a:r>
            </a:p>
          </p:txBody>
        </p:sp>
        <p:sp>
          <p:nvSpPr>
            <p:cNvPr id="29" name="TextBox 28"/>
            <p:cNvSpPr txBox="1"/>
            <p:nvPr/>
          </p:nvSpPr>
          <p:spPr>
            <a:xfrm>
              <a:off x="1222693" y="2384643"/>
              <a:ext cx="1767423" cy="653832"/>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Hiermit soll gewährleistet werden das alle Kommunikation und Zugriffe auf Ressourcen nur unter großer Kontrolle funktioniert</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502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right)">
                                      <p:cBhvr>
                                        <p:cTn id="22" dur="500"/>
                                        <p:tgtEl>
                                          <p:spTgt spid="39"/>
                                        </p:tgtEl>
                                      </p:cBhvr>
                                    </p:animEffect>
                                  </p:childTnLst>
                                </p:cTn>
                              </p:par>
                              <p:par>
                                <p:cTn id="23" presetID="22" presetClass="entr" presetSubtype="8"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22" presetClass="entr" presetSubtype="8"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left)">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2500"/>
                            </p:stCondLst>
                            <p:childTnLst>
                              <p:par>
                                <p:cTn id="40" presetID="2" presetClass="entr" presetSubtype="1"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3518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Linux Sicherheits-Module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Visualisierung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02FFE26D-AB77-D5CD-02A8-8F7F52077020}"/>
              </a:ext>
            </a:extLst>
          </p:cNvPr>
          <p:cNvPicPr>
            <a:picLocks noGrp="1" noChangeAspect="1"/>
          </p:cNvPicPr>
          <p:nvPr>
            <p:ph type="pic" sz="quarter" idx="10"/>
          </p:nvPr>
        </p:nvPicPr>
        <p:blipFill>
          <a:blip r:embed="rId3"/>
          <a:srcRect l="9531" r="9531"/>
          <a:stretch>
            <a:fillRect/>
          </a:stretch>
        </p:blipFill>
        <p:spPr/>
      </p:pic>
    </p:spTree>
    <p:extLst>
      <p:ext uri="{BB962C8B-B14F-4D97-AF65-F5344CB8AC3E}">
        <p14:creationId xmlns:p14="http://schemas.microsoft.com/office/powerpoint/2010/main" val="156504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Linux Security Modules (Part 1)">
            <a:extLst>
              <a:ext uri="{FF2B5EF4-FFF2-40B4-BE49-F238E27FC236}">
                <a16:creationId xmlns:a16="http://schemas.microsoft.com/office/drawing/2014/main" id="{BDF857C6-B9A6-CD12-4F7D-6CC8D50C87F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43621" y="643466"/>
            <a:ext cx="890475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372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A Brief Tour of Linux Security Modules — Star Lab Software">
            <a:extLst>
              <a:ext uri="{FF2B5EF4-FFF2-40B4-BE49-F238E27FC236}">
                <a16:creationId xmlns:a16="http://schemas.microsoft.com/office/drawing/2014/main" id="{E7BBAD4D-A52D-2955-5CDD-2D61C1005D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72713" y="643466"/>
            <a:ext cx="784657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499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35181"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Linux Sicherheits-Module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Erfahrungen?</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A24F7ACF-B063-CFD3-DB02-8AB65EA4BDE2}"/>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320566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962397"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Was ist </a:t>
            </a:r>
            <a:r>
              <a:rPr lang="de-DE" sz="2800" kern="1200" dirty="0" err="1">
                <a:solidFill>
                  <a:srgbClr val="FFFFFF"/>
                </a:solidFill>
                <a:latin typeface="Bebas Neue" charset="0"/>
                <a:ea typeface="Bebas Neue" charset="0"/>
                <a:cs typeface="Bebas Neue" charset="0"/>
              </a:rPr>
              <a:t>docker</a:t>
            </a:r>
            <a:endParaRPr lang="de-DE" sz="2800" kern="1200" dirty="0">
              <a:solidFill>
                <a:srgbClr val="FFFFFF"/>
              </a:solidFill>
              <a:latin typeface="Bebas Neue" charset="0"/>
              <a:ea typeface="Bebas Neue" charset="0"/>
              <a:cs typeface="Bebas Neue" charset="0"/>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Die Grundlagen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66120EE-ADAE-F976-F131-436E12832AB5}"/>
              </a:ext>
            </a:extLst>
          </p:cNvPr>
          <p:cNvPicPr>
            <a:picLocks noGrp="1" noChangeAspect="1"/>
          </p:cNvPicPr>
          <p:nvPr>
            <p:ph type="pic" sz="quarter" idx="10"/>
          </p:nvPr>
        </p:nvPicPr>
        <p:blipFill rotWithShape="1">
          <a:blip r:embed="rId3"/>
          <a:srcRect l="-10472" t="-8362" r="3096" b="-10451"/>
          <a:stretch/>
        </p:blipFill>
        <p:spPr>
          <a:xfrm>
            <a:off x="4702286" y="0"/>
            <a:ext cx="7489716" cy="6858000"/>
          </a:xfrm>
          <a:solidFill>
            <a:schemeClr val="bg1"/>
          </a:solidFill>
        </p:spPr>
      </p:pic>
    </p:spTree>
    <p:extLst>
      <p:ext uri="{BB962C8B-B14F-4D97-AF65-F5344CB8AC3E}">
        <p14:creationId xmlns:p14="http://schemas.microsoft.com/office/powerpoint/2010/main" val="27973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421857" y="2468926"/>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80695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Erfahrungen</a:t>
              </a:r>
            </a:p>
          </p:txBody>
        </p:sp>
        <p:sp>
          <p:nvSpPr>
            <p:cNvPr id="7" name="TextBox 6"/>
            <p:cNvSpPr txBox="1"/>
            <p:nvPr/>
          </p:nvSpPr>
          <p:spPr>
            <a:xfrm>
              <a:off x="323258" y="1729162"/>
              <a:ext cx="3456654" cy="67085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00" dirty="0">
                  <a:latin typeface="Open Sans" panose="020B0606030504020204" pitchFamily="34" charset="0"/>
                  <a:ea typeface="Open Sans" charset="0"/>
                </a:rPr>
                <a:t>Erzählen Sie von Ihren schon geschehenden Implementierungen sowie Ihren Erfahrungen im Umgang.</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00" b="0" i="0" u="none" strike="noStrike" kern="1200" cap="none" spc="0" normalizeH="0" baseline="0" noProof="0" dirty="0">
                <a:ln>
                  <a:noFill/>
                </a:ln>
                <a:solidFill>
                  <a:srgbClr val="000000"/>
                </a:solidFill>
                <a:effectLst/>
                <a:uLnTx/>
                <a:uFillTx/>
                <a:latin typeface="Open Sans" panose="020B0606030504020204" pitchFamily="34"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900" kern="1200" dirty="0">
                  <a:latin typeface="Open Sans" panose="020B0606030504020204" pitchFamily="34" charset="0"/>
                  <a:ea typeface="Open Sans" charset="0"/>
                  <a:cs typeface="Open Sans" charset="0"/>
                </a:rPr>
                <a:t>Gehen Sie besonders dort auf Ihre Schwierigkeiten ein.</a:t>
              </a:r>
              <a:endParaRPr kumimoji="0" lang="ru-RU" sz="867" b="0" i="0" u="none" strike="noStrike" kern="1200" cap="none" spc="0" normalizeH="0" baseline="0" noProof="0" dirty="0">
                <a:ln>
                  <a:noFill/>
                </a:ln>
                <a:solidFill>
                  <a:srgbClr val="000000"/>
                </a:solidFill>
                <a:effectLst/>
                <a:uLnTx/>
                <a:uFillTx/>
                <a:latin typeface="Open Sans" charset="0"/>
                <a:ea typeface="Open Sans" charset="0"/>
                <a:cs typeface="Open Sans" charset="0"/>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828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82481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Fragen und Abschluss</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333" kern="1200" dirty="0">
                <a:solidFill>
                  <a:srgbClr val="FFFFFF"/>
                </a:solidFill>
                <a:latin typeface="Open Sans" charset="0"/>
                <a:ea typeface="Open Sans" charset="0"/>
                <a:cs typeface="Open Sans" charset="0"/>
              </a:rPr>
              <a:t>Nun sind Sie gefragt</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93CF39A7-EDC4-3803-6686-6F8AAD85F882}"/>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162305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Text, Buch, Regal, gefüttert enthält.&#10;&#10;Automatisch generierte Beschreibung">
            <a:extLst>
              <a:ext uri="{FF2B5EF4-FFF2-40B4-BE49-F238E27FC236}">
                <a16:creationId xmlns:a16="http://schemas.microsoft.com/office/drawing/2014/main" id="{9CE12FB5-391C-0B15-62B4-69F0E3A82F0B}"/>
              </a:ext>
            </a:extLst>
          </p:cNvPr>
          <p:cNvPicPr>
            <a:picLocks noGrp="1" noChangeAspect="1"/>
          </p:cNvPicPr>
          <p:nvPr>
            <p:ph type="pic" sz="quarter" idx="10"/>
          </p:nvPr>
        </p:nvPicPr>
        <p:blipFill rotWithShape="1">
          <a:blip r:embed="rId2"/>
          <a:srcRect l="44165" r="7411"/>
          <a:stretch/>
        </p:blipFill>
        <p:spPr>
          <a:xfrm>
            <a:off x="6288088" y="0"/>
            <a:ext cx="5903912" cy="6858000"/>
          </a:xfrm>
        </p:spPr>
      </p:pic>
      <p:grpSp>
        <p:nvGrpSpPr>
          <p:cNvPr id="2" name="Группа 1"/>
          <p:cNvGrpSpPr/>
          <p:nvPr/>
        </p:nvGrpSpPr>
        <p:grpSpPr>
          <a:xfrm>
            <a:off x="719405" y="2564906"/>
            <a:ext cx="4325097" cy="1092737"/>
            <a:chOff x="539553" y="1923679"/>
            <a:chExt cx="3243823" cy="819553"/>
          </a:xfrm>
        </p:grpSpPr>
        <p:sp>
          <p:nvSpPr>
            <p:cNvPr id="10" name="Овал 9"/>
            <p:cNvSpPr>
              <a:spLocks noChangeAspect="1"/>
            </p:cNvSpPr>
            <p:nvPr/>
          </p:nvSpPr>
          <p:spPr>
            <a:xfrm>
              <a:off x="539553" y="1923679"/>
              <a:ext cx="413999" cy="41399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1016431" y="1945281"/>
              <a:ext cx="1652135"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Material wird ausgeteilt</a:t>
              </a:r>
            </a:p>
          </p:txBody>
        </p:sp>
        <p:sp>
          <p:nvSpPr>
            <p:cNvPr id="12" name="TextBox 11"/>
            <p:cNvSpPr txBox="1"/>
            <p:nvPr/>
          </p:nvSpPr>
          <p:spPr>
            <a:xfrm>
              <a:off x="1027096" y="2239536"/>
              <a:ext cx="2756280"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In den nächsten paar Minuten werden die Schulungsmaterialien ausgeteilt. Dies erfolgt als ZIP Datei. Sichten Sie die Daten und überprüfen Sie deren Vollständigkeit.</a:t>
              </a:r>
            </a:p>
          </p:txBody>
        </p:sp>
        <p:grpSp>
          <p:nvGrpSpPr>
            <p:cNvPr id="15" name="Группа 14"/>
            <p:cNvGrpSpPr/>
            <p:nvPr/>
          </p:nvGrpSpPr>
          <p:grpSpPr>
            <a:xfrm flipH="1">
              <a:off x="630479" y="2039414"/>
              <a:ext cx="232147" cy="182528"/>
              <a:chOff x="4853514" y="2242727"/>
              <a:chExt cx="415925" cy="327025"/>
            </a:xfrm>
            <a:solidFill>
              <a:schemeClr val="bg1"/>
            </a:solidFill>
          </p:grpSpPr>
          <p:sp>
            <p:nvSpPr>
              <p:cNvPr id="16" name="Freeform 101"/>
              <p:cNvSpPr>
                <a:spLocks noChangeArrowheads="1"/>
              </p:cNvSpPr>
              <p:nvPr/>
            </p:nvSpPr>
            <p:spPr bwMode="auto">
              <a:xfrm>
                <a:off x="4853514" y="2242727"/>
                <a:ext cx="415925" cy="327025"/>
              </a:xfrm>
              <a:custGeom>
                <a:avLst/>
                <a:gdLst>
                  <a:gd name="T0" fmla="*/ 1031 w 1156"/>
                  <a:gd name="T1" fmla="*/ 906 h 907"/>
                  <a:gd name="T2" fmla="*/ 1031 w 1156"/>
                  <a:gd name="T3" fmla="*/ 906 h 907"/>
                  <a:gd name="T4" fmla="*/ 97 w 1156"/>
                  <a:gd name="T5" fmla="*/ 906 h 907"/>
                  <a:gd name="T6" fmla="*/ 0 w 1156"/>
                  <a:gd name="T7" fmla="*/ 810 h 907"/>
                  <a:gd name="T8" fmla="*/ 0 w 1156"/>
                  <a:gd name="T9" fmla="*/ 288 h 907"/>
                  <a:gd name="T10" fmla="*/ 97 w 1156"/>
                  <a:gd name="T11" fmla="*/ 178 h 907"/>
                  <a:gd name="T12" fmla="*/ 371 w 1156"/>
                  <a:gd name="T13" fmla="*/ 178 h 907"/>
                  <a:gd name="T14" fmla="*/ 399 w 1156"/>
                  <a:gd name="T15" fmla="*/ 82 h 907"/>
                  <a:gd name="T16" fmla="*/ 495 w 1156"/>
                  <a:gd name="T17" fmla="*/ 0 h 907"/>
                  <a:gd name="T18" fmla="*/ 647 w 1156"/>
                  <a:gd name="T19" fmla="*/ 0 h 907"/>
                  <a:gd name="T20" fmla="*/ 742 w 1156"/>
                  <a:gd name="T21" fmla="*/ 82 h 907"/>
                  <a:gd name="T22" fmla="*/ 770 w 1156"/>
                  <a:gd name="T23" fmla="*/ 178 h 907"/>
                  <a:gd name="T24" fmla="*/ 1031 w 1156"/>
                  <a:gd name="T25" fmla="*/ 178 h 907"/>
                  <a:gd name="T26" fmla="*/ 1155 w 1156"/>
                  <a:gd name="T27" fmla="*/ 288 h 907"/>
                  <a:gd name="T28" fmla="*/ 1155 w 1156"/>
                  <a:gd name="T29" fmla="*/ 810 h 907"/>
                  <a:gd name="T30" fmla="*/ 1031 w 1156"/>
                  <a:gd name="T31" fmla="*/ 906 h 907"/>
                  <a:gd name="T32" fmla="*/ 97 w 1156"/>
                  <a:gd name="T33" fmla="*/ 233 h 907"/>
                  <a:gd name="T34" fmla="*/ 97 w 1156"/>
                  <a:gd name="T35" fmla="*/ 233 h 907"/>
                  <a:gd name="T36" fmla="*/ 55 w 1156"/>
                  <a:gd name="T37" fmla="*/ 288 h 907"/>
                  <a:gd name="T38" fmla="*/ 55 w 1156"/>
                  <a:gd name="T39" fmla="*/ 810 h 907"/>
                  <a:gd name="T40" fmla="*/ 97 w 1156"/>
                  <a:gd name="T41" fmla="*/ 851 h 907"/>
                  <a:gd name="T42" fmla="*/ 1031 w 1156"/>
                  <a:gd name="T43" fmla="*/ 851 h 907"/>
                  <a:gd name="T44" fmla="*/ 1100 w 1156"/>
                  <a:gd name="T45" fmla="*/ 810 h 907"/>
                  <a:gd name="T46" fmla="*/ 1100 w 1156"/>
                  <a:gd name="T47" fmla="*/ 288 h 907"/>
                  <a:gd name="T48" fmla="*/ 1031 w 1156"/>
                  <a:gd name="T49" fmla="*/ 233 h 907"/>
                  <a:gd name="T50" fmla="*/ 742 w 1156"/>
                  <a:gd name="T51" fmla="*/ 233 h 907"/>
                  <a:gd name="T52" fmla="*/ 715 w 1156"/>
                  <a:gd name="T53" fmla="*/ 206 h 907"/>
                  <a:gd name="T54" fmla="*/ 687 w 1156"/>
                  <a:gd name="T55" fmla="*/ 96 h 907"/>
                  <a:gd name="T56" fmla="*/ 647 w 1156"/>
                  <a:gd name="T57" fmla="*/ 55 h 907"/>
                  <a:gd name="T58" fmla="*/ 495 w 1156"/>
                  <a:gd name="T59" fmla="*/ 55 h 907"/>
                  <a:gd name="T60" fmla="*/ 454 w 1156"/>
                  <a:gd name="T61" fmla="*/ 96 h 907"/>
                  <a:gd name="T62" fmla="*/ 427 w 1156"/>
                  <a:gd name="T63" fmla="*/ 206 h 907"/>
                  <a:gd name="T64" fmla="*/ 399 w 1156"/>
                  <a:gd name="T65" fmla="*/ 233 h 907"/>
                  <a:gd name="T66" fmla="*/ 97 w 1156"/>
                  <a:gd name="T67" fmla="*/ 233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6" h="907">
                    <a:moveTo>
                      <a:pt x="1031" y="906"/>
                    </a:moveTo>
                    <a:lnTo>
                      <a:pt x="1031" y="906"/>
                    </a:lnTo>
                    <a:cubicBezTo>
                      <a:pt x="97" y="906"/>
                      <a:pt x="97" y="906"/>
                      <a:pt x="97" y="906"/>
                    </a:cubicBezTo>
                    <a:cubicBezTo>
                      <a:pt x="42" y="906"/>
                      <a:pt x="0" y="865"/>
                      <a:pt x="0" y="810"/>
                    </a:cubicBezTo>
                    <a:cubicBezTo>
                      <a:pt x="0" y="288"/>
                      <a:pt x="0" y="288"/>
                      <a:pt x="0" y="288"/>
                    </a:cubicBezTo>
                    <a:cubicBezTo>
                      <a:pt x="0" y="233"/>
                      <a:pt x="42" y="178"/>
                      <a:pt x="97" y="178"/>
                    </a:cubicBezTo>
                    <a:cubicBezTo>
                      <a:pt x="371" y="178"/>
                      <a:pt x="371" y="178"/>
                      <a:pt x="371" y="178"/>
                    </a:cubicBezTo>
                    <a:cubicBezTo>
                      <a:pt x="399" y="82"/>
                      <a:pt x="399" y="82"/>
                      <a:pt x="399" y="82"/>
                    </a:cubicBezTo>
                    <a:cubicBezTo>
                      <a:pt x="413" y="27"/>
                      <a:pt x="454" y="0"/>
                      <a:pt x="495" y="0"/>
                    </a:cubicBezTo>
                    <a:cubicBezTo>
                      <a:pt x="647" y="0"/>
                      <a:pt x="647" y="0"/>
                      <a:pt x="647" y="0"/>
                    </a:cubicBezTo>
                    <a:cubicBezTo>
                      <a:pt x="687" y="0"/>
                      <a:pt x="729" y="27"/>
                      <a:pt x="742" y="82"/>
                    </a:cubicBezTo>
                    <a:cubicBezTo>
                      <a:pt x="770" y="178"/>
                      <a:pt x="770" y="178"/>
                      <a:pt x="770" y="178"/>
                    </a:cubicBezTo>
                    <a:cubicBezTo>
                      <a:pt x="1031" y="178"/>
                      <a:pt x="1031" y="178"/>
                      <a:pt x="1031" y="178"/>
                    </a:cubicBezTo>
                    <a:cubicBezTo>
                      <a:pt x="1100" y="178"/>
                      <a:pt x="1155" y="233"/>
                      <a:pt x="1155" y="288"/>
                    </a:cubicBezTo>
                    <a:cubicBezTo>
                      <a:pt x="1155" y="810"/>
                      <a:pt x="1155" y="810"/>
                      <a:pt x="1155" y="810"/>
                    </a:cubicBezTo>
                    <a:cubicBezTo>
                      <a:pt x="1155" y="865"/>
                      <a:pt x="1100" y="906"/>
                      <a:pt x="1031" y="906"/>
                    </a:cubicBezTo>
                    <a:close/>
                    <a:moveTo>
                      <a:pt x="97" y="233"/>
                    </a:moveTo>
                    <a:lnTo>
                      <a:pt x="97" y="233"/>
                    </a:lnTo>
                    <a:cubicBezTo>
                      <a:pt x="69" y="233"/>
                      <a:pt x="55" y="261"/>
                      <a:pt x="55" y="288"/>
                    </a:cubicBezTo>
                    <a:cubicBezTo>
                      <a:pt x="55" y="810"/>
                      <a:pt x="55" y="810"/>
                      <a:pt x="55" y="810"/>
                    </a:cubicBezTo>
                    <a:cubicBezTo>
                      <a:pt x="55" y="837"/>
                      <a:pt x="69" y="851"/>
                      <a:pt x="97" y="851"/>
                    </a:cubicBezTo>
                    <a:cubicBezTo>
                      <a:pt x="1031" y="851"/>
                      <a:pt x="1031" y="851"/>
                      <a:pt x="1031" y="851"/>
                    </a:cubicBezTo>
                    <a:cubicBezTo>
                      <a:pt x="1072" y="851"/>
                      <a:pt x="1100" y="837"/>
                      <a:pt x="1100" y="810"/>
                    </a:cubicBezTo>
                    <a:cubicBezTo>
                      <a:pt x="1100" y="288"/>
                      <a:pt x="1100" y="288"/>
                      <a:pt x="1100" y="288"/>
                    </a:cubicBezTo>
                    <a:cubicBezTo>
                      <a:pt x="1100" y="261"/>
                      <a:pt x="1059" y="233"/>
                      <a:pt x="1031" y="233"/>
                    </a:cubicBezTo>
                    <a:cubicBezTo>
                      <a:pt x="742" y="233"/>
                      <a:pt x="742" y="233"/>
                      <a:pt x="742" y="233"/>
                    </a:cubicBezTo>
                    <a:cubicBezTo>
                      <a:pt x="729" y="233"/>
                      <a:pt x="715" y="220"/>
                      <a:pt x="715" y="206"/>
                    </a:cubicBezTo>
                    <a:cubicBezTo>
                      <a:pt x="687" y="96"/>
                      <a:pt x="687" y="96"/>
                      <a:pt x="687" y="96"/>
                    </a:cubicBezTo>
                    <a:cubicBezTo>
                      <a:pt x="687" y="68"/>
                      <a:pt x="660" y="55"/>
                      <a:pt x="647" y="55"/>
                    </a:cubicBezTo>
                    <a:cubicBezTo>
                      <a:pt x="495" y="55"/>
                      <a:pt x="495" y="55"/>
                      <a:pt x="495" y="55"/>
                    </a:cubicBezTo>
                    <a:cubicBezTo>
                      <a:pt x="482" y="55"/>
                      <a:pt x="454" y="68"/>
                      <a:pt x="454" y="96"/>
                    </a:cubicBezTo>
                    <a:cubicBezTo>
                      <a:pt x="427" y="206"/>
                      <a:pt x="427" y="206"/>
                      <a:pt x="427" y="206"/>
                    </a:cubicBezTo>
                    <a:cubicBezTo>
                      <a:pt x="427" y="220"/>
                      <a:pt x="413" y="233"/>
                      <a:pt x="399" y="233"/>
                    </a:cubicBezTo>
                    <a:lnTo>
                      <a:pt x="97" y="233"/>
                    </a:lnTo>
                    <a:close/>
                  </a:path>
                </a:pathLst>
              </a:custGeom>
              <a:grpFill/>
              <a:ln>
                <a:noFill/>
              </a:ln>
              <a:effectLst/>
            </p:spPr>
            <p:txBody>
              <a:bodyPr wrap="none" anchor="ctr"/>
              <a:lstStyle/>
              <a:p>
                <a:pPr defTabSz="914377">
                  <a:buClrTx/>
                </a:pPr>
                <a:endParaRPr lang="ru-RU" sz="1800" kern="1200">
                  <a:latin typeface="Calibri" panose="020F0502020204030204"/>
                  <a:ea typeface="+mn-ea"/>
                  <a:cs typeface="+mn-cs"/>
                </a:endParaRPr>
              </a:p>
            </p:txBody>
          </p:sp>
          <p:grpSp>
            <p:nvGrpSpPr>
              <p:cNvPr id="17" name="Группа 16"/>
              <p:cNvGrpSpPr/>
              <p:nvPr/>
            </p:nvGrpSpPr>
            <p:grpSpPr>
              <a:xfrm>
                <a:off x="4902726" y="2266540"/>
                <a:ext cx="306388" cy="268287"/>
                <a:chOff x="4902726" y="2266540"/>
                <a:chExt cx="306388" cy="268287"/>
              </a:xfrm>
              <a:grpFill/>
            </p:grpSpPr>
            <p:sp>
              <p:nvSpPr>
                <p:cNvPr id="18" name="Freeform 102"/>
                <p:cNvSpPr>
                  <a:spLocks noChangeArrowheads="1"/>
                </p:cNvSpPr>
                <p:nvPr/>
              </p:nvSpPr>
              <p:spPr bwMode="auto">
                <a:xfrm>
                  <a:off x="4986864" y="2371315"/>
                  <a:ext cx="133350" cy="128587"/>
                </a:xfrm>
                <a:custGeom>
                  <a:avLst/>
                  <a:gdLst>
                    <a:gd name="T0" fmla="*/ 193 w 372"/>
                    <a:gd name="T1" fmla="*/ 356 h 357"/>
                    <a:gd name="T2" fmla="*/ 193 w 372"/>
                    <a:gd name="T3" fmla="*/ 356 h 357"/>
                    <a:gd name="T4" fmla="*/ 0 w 372"/>
                    <a:gd name="T5" fmla="*/ 178 h 357"/>
                    <a:gd name="T6" fmla="*/ 193 w 372"/>
                    <a:gd name="T7" fmla="*/ 0 h 357"/>
                    <a:gd name="T8" fmla="*/ 371 w 372"/>
                    <a:gd name="T9" fmla="*/ 178 h 357"/>
                    <a:gd name="T10" fmla="*/ 193 w 372"/>
                    <a:gd name="T11" fmla="*/ 356 h 357"/>
                    <a:gd name="T12" fmla="*/ 193 w 372"/>
                    <a:gd name="T13" fmla="*/ 55 h 357"/>
                    <a:gd name="T14" fmla="*/ 193 w 372"/>
                    <a:gd name="T15" fmla="*/ 55 h 357"/>
                    <a:gd name="T16" fmla="*/ 56 w 372"/>
                    <a:gd name="T17" fmla="*/ 178 h 357"/>
                    <a:gd name="T18" fmla="*/ 193 w 372"/>
                    <a:gd name="T19" fmla="*/ 301 h 357"/>
                    <a:gd name="T20" fmla="*/ 316 w 372"/>
                    <a:gd name="T21" fmla="*/ 178 h 357"/>
                    <a:gd name="T22" fmla="*/ 193 w 372"/>
                    <a:gd name="T23" fmla="*/ 55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357">
                      <a:moveTo>
                        <a:pt x="193" y="356"/>
                      </a:moveTo>
                      <a:lnTo>
                        <a:pt x="193" y="356"/>
                      </a:lnTo>
                      <a:cubicBezTo>
                        <a:pt x="83" y="356"/>
                        <a:pt x="0" y="274"/>
                        <a:pt x="0" y="178"/>
                      </a:cubicBezTo>
                      <a:cubicBezTo>
                        <a:pt x="0" y="82"/>
                        <a:pt x="83" y="0"/>
                        <a:pt x="193" y="0"/>
                      </a:cubicBezTo>
                      <a:cubicBezTo>
                        <a:pt x="289" y="0"/>
                        <a:pt x="371" y="82"/>
                        <a:pt x="371" y="178"/>
                      </a:cubicBezTo>
                      <a:cubicBezTo>
                        <a:pt x="371" y="274"/>
                        <a:pt x="289" y="356"/>
                        <a:pt x="193" y="356"/>
                      </a:cubicBezTo>
                      <a:close/>
                      <a:moveTo>
                        <a:pt x="193" y="55"/>
                      </a:moveTo>
                      <a:lnTo>
                        <a:pt x="193" y="55"/>
                      </a:lnTo>
                      <a:cubicBezTo>
                        <a:pt x="124" y="55"/>
                        <a:pt x="56" y="109"/>
                        <a:pt x="56" y="178"/>
                      </a:cubicBezTo>
                      <a:cubicBezTo>
                        <a:pt x="56" y="246"/>
                        <a:pt x="124" y="301"/>
                        <a:pt x="193" y="301"/>
                      </a:cubicBezTo>
                      <a:cubicBezTo>
                        <a:pt x="261" y="301"/>
                        <a:pt x="316" y="246"/>
                        <a:pt x="316" y="178"/>
                      </a:cubicBezTo>
                      <a:cubicBezTo>
                        <a:pt x="316" y="109"/>
                        <a:pt x="261" y="55"/>
                        <a:pt x="193"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03"/>
                <p:cNvSpPr>
                  <a:spLocks noChangeArrowheads="1"/>
                </p:cNvSpPr>
                <p:nvPr/>
              </p:nvSpPr>
              <p:spPr bwMode="auto">
                <a:xfrm>
                  <a:off x="4951939" y="2336390"/>
                  <a:ext cx="203200" cy="198437"/>
                </a:xfrm>
                <a:custGeom>
                  <a:avLst/>
                  <a:gdLst>
                    <a:gd name="T0" fmla="*/ 289 w 565"/>
                    <a:gd name="T1" fmla="*/ 549 h 550"/>
                    <a:gd name="T2" fmla="*/ 289 w 565"/>
                    <a:gd name="T3" fmla="*/ 549 h 550"/>
                    <a:gd name="T4" fmla="*/ 0 w 565"/>
                    <a:gd name="T5" fmla="*/ 274 h 550"/>
                    <a:gd name="T6" fmla="*/ 289 w 565"/>
                    <a:gd name="T7" fmla="*/ 0 h 550"/>
                    <a:gd name="T8" fmla="*/ 564 w 565"/>
                    <a:gd name="T9" fmla="*/ 274 h 550"/>
                    <a:gd name="T10" fmla="*/ 289 w 565"/>
                    <a:gd name="T11" fmla="*/ 549 h 550"/>
                    <a:gd name="T12" fmla="*/ 289 w 565"/>
                    <a:gd name="T13" fmla="*/ 55 h 550"/>
                    <a:gd name="T14" fmla="*/ 289 w 565"/>
                    <a:gd name="T15" fmla="*/ 55 h 550"/>
                    <a:gd name="T16" fmla="*/ 55 w 565"/>
                    <a:gd name="T17" fmla="*/ 274 h 550"/>
                    <a:gd name="T18" fmla="*/ 289 w 565"/>
                    <a:gd name="T19" fmla="*/ 494 h 550"/>
                    <a:gd name="T20" fmla="*/ 509 w 565"/>
                    <a:gd name="T21" fmla="*/ 274 h 550"/>
                    <a:gd name="T22" fmla="*/ 289 w 565"/>
                    <a:gd name="T23" fmla="*/ 55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5" h="550">
                      <a:moveTo>
                        <a:pt x="289" y="549"/>
                      </a:moveTo>
                      <a:lnTo>
                        <a:pt x="289" y="549"/>
                      </a:lnTo>
                      <a:cubicBezTo>
                        <a:pt x="124" y="549"/>
                        <a:pt x="0" y="425"/>
                        <a:pt x="0" y="274"/>
                      </a:cubicBezTo>
                      <a:cubicBezTo>
                        <a:pt x="0" y="124"/>
                        <a:pt x="124" y="0"/>
                        <a:pt x="289" y="0"/>
                      </a:cubicBezTo>
                      <a:cubicBezTo>
                        <a:pt x="440" y="0"/>
                        <a:pt x="564" y="124"/>
                        <a:pt x="564" y="274"/>
                      </a:cubicBezTo>
                      <a:cubicBezTo>
                        <a:pt x="564" y="425"/>
                        <a:pt x="440" y="549"/>
                        <a:pt x="289" y="549"/>
                      </a:cubicBezTo>
                      <a:close/>
                      <a:moveTo>
                        <a:pt x="289" y="55"/>
                      </a:moveTo>
                      <a:lnTo>
                        <a:pt x="289" y="55"/>
                      </a:lnTo>
                      <a:cubicBezTo>
                        <a:pt x="165" y="55"/>
                        <a:pt x="55" y="151"/>
                        <a:pt x="55" y="274"/>
                      </a:cubicBezTo>
                      <a:cubicBezTo>
                        <a:pt x="55" y="397"/>
                        <a:pt x="165" y="494"/>
                        <a:pt x="289" y="494"/>
                      </a:cubicBezTo>
                      <a:cubicBezTo>
                        <a:pt x="412" y="494"/>
                        <a:pt x="509" y="397"/>
                        <a:pt x="509" y="274"/>
                      </a:cubicBezTo>
                      <a:cubicBezTo>
                        <a:pt x="509" y="151"/>
                        <a:pt x="412" y="55"/>
                        <a:pt x="289" y="5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0" name="Freeform 104"/>
                <p:cNvSpPr>
                  <a:spLocks noChangeArrowheads="1"/>
                </p:cNvSpPr>
                <p:nvPr/>
              </p:nvSpPr>
              <p:spPr bwMode="auto">
                <a:xfrm>
                  <a:off x="4902726" y="2266540"/>
                  <a:ext cx="74613" cy="20637"/>
                </a:xfrm>
                <a:custGeom>
                  <a:avLst/>
                  <a:gdLst>
                    <a:gd name="T0" fmla="*/ 179 w 207"/>
                    <a:gd name="T1" fmla="*/ 55 h 56"/>
                    <a:gd name="T2" fmla="*/ 179 w 207"/>
                    <a:gd name="T3" fmla="*/ 55 h 56"/>
                    <a:gd name="T4" fmla="*/ 27 w 207"/>
                    <a:gd name="T5" fmla="*/ 55 h 56"/>
                    <a:gd name="T6" fmla="*/ 0 w 207"/>
                    <a:gd name="T7" fmla="*/ 28 h 56"/>
                    <a:gd name="T8" fmla="*/ 27 w 207"/>
                    <a:gd name="T9" fmla="*/ 0 h 56"/>
                    <a:gd name="T10" fmla="*/ 179 w 207"/>
                    <a:gd name="T11" fmla="*/ 0 h 56"/>
                    <a:gd name="T12" fmla="*/ 206 w 207"/>
                    <a:gd name="T13" fmla="*/ 28 h 56"/>
                    <a:gd name="T14" fmla="*/ 179 w 207"/>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6">
                      <a:moveTo>
                        <a:pt x="179" y="55"/>
                      </a:moveTo>
                      <a:lnTo>
                        <a:pt x="179" y="55"/>
                      </a:lnTo>
                      <a:cubicBezTo>
                        <a:pt x="27" y="55"/>
                        <a:pt x="27" y="55"/>
                        <a:pt x="27" y="55"/>
                      </a:cubicBezTo>
                      <a:cubicBezTo>
                        <a:pt x="13" y="55"/>
                        <a:pt x="0" y="42"/>
                        <a:pt x="0" y="28"/>
                      </a:cubicBezTo>
                      <a:cubicBezTo>
                        <a:pt x="0" y="14"/>
                        <a:pt x="13" y="0"/>
                        <a:pt x="27" y="0"/>
                      </a:cubicBezTo>
                      <a:cubicBezTo>
                        <a:pt x="179" y="0"/>
                        <a:pt x="179" y="0"/>
                        <a:pt x="179" y="0"/>
                      </a:cubicBezTo>
                      <a:cubicBezTo>
                        <a:pt x="192" y="0"/>
                        <a:pt x="206" y="14"/>
                        <a:pt x="206" y="28"/>
                      </a:cubicBezTo>
                      <a:cubicBezTo>
                        <a:pt x="206" y="42"/>
                        <a:pt x="192" y="55"/>
                        <a:pt x="179"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1" name="Freeform 105"/>
                <p:cNvSpPr>
                  <a:spLocks noChangeArrowheads="1"/>
                </p:cNvSpPr>
                <p:nvPr/>
              </p:nvSpPr>
              <p:spPr bwMode="auto">
                <a:xfrm>
                  <a:off x="5155139" y="2271302"/>
                  <a:ext cx="53975" cy="39688"/>
                </a:xfrm>
                <a:custGeom>
                  <a:avLst/>
                  <a:gdLst>
                    <a:gd name="T0" fmla="*/ 68 w 152"/>
                    <a:gd name="T1" fmla="*/ 0 h 111"/>
                    <a:gd name="T2" fmla="*/ 68 w 152"/>
                    <a:gd name="T3" fmla="*/ 0 h 111"/>
                    <a:gd name="T4" fmla="*/ 68 w 152"/>
                    <a:gd name="T5" fmla="*/ 0 h 111"/>
                    <a:gd name="T6" fmla="*/ 151 w 152"/>
                    <a:gd name="T7" fmla="*/ 83 h 111"/>
                    <a:gd name="T8" fmla="*/ 151 w 152"/>
                    <a:gd name="T9" fmla="*/ 110 h 111"/>
                    <a:gd name="T10" fmla="*/ 0 w 152"/>
                    <a:gd name="T11" fmla="*/ 110 h 111"/>
                    <a:gd name="T12" fmla="*/ 0 w 152"/>
                    <a:gd name="T13" fmla="*/ 83 h 111"/>
                    <a:gd name="T14" fmla="*/ 68 w 152"/>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11">
                      <a:moveTo>
                        <a:pt x="68" y="0"/>
                      </a:moveTo>
                      <a:lnTo>
                        <a:pt x="68" y="0"/>
                      </a:lnTo>
                      <a:lnTo>
                        <a:pt x="68" y="0"/>
                      </a:lnTo>
                      <a:cubicBezTo>
                        <a:pt x="123" y="0"/>
                        <a:pt x="151" y="41"/>
                        <a:pt x="151" y="83"/>
                      </a:cubicBezTo>
                      <a:cubicBezTo>
                        <a:pt x="151" y="110"/>
                        <a:pt x="151" y="110"/>
                        <a:pt x="151" y="110"/>
                      </a:cubicBezTo>
                      <a:cubicBezTo>
                        <a:pt x="0" y="110"/>
                        <a:pt x="0" y="110"/>
                        <a:pt x="0" y="110"/>
                      </a:cubicBezTo>
                      <a:cubicBezTo>
                        <a:pt x="0" y="83"/>
                        <a:pt x="0" y="83"/>
                        <a:pt x="0" y="83"/>
                      </a:cubicBezTo>
                      <a:cubicBezTo>
                        <a:pt x="0" y="41"/>
                        <a:pt x="13" y="0"/>
                        <a:pt x="6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grpSp>
        <p:nvGrpSpPr>
          <p:cNvPr id="3" name="Группа 2"/>
          <p:cNvGrpSpPr/>
          <p:nvPr/>
        </p:nvGrpSpPr>
        <p:grpSpPr>
          <a:xfrm>
            <a:off x="719777" y="3866482"/>
            <a:ext cx="4325097" cy="1092737"/>
            <a:chOff x="539832" y="2899862"/>
            <a:chExt cx="3243823" cy="819553"/>
          </a:xfrm>
        </p:grpSpPr>
        <p:sp>
          <p:nvSpPr>
            <p:cNvPr id="23" name="Овал 22"/>
            <p:cNvSpPr>
              <a:spLocks noChangeAspect="1"/>
            </p:cNvSpPr>
            <p:nvPr/>
          </p:nvSpPr>
          <p:spPr>
            <a:xfrm>
              <a:off x="539832" y="2899862"/>
              <a:ext cx="413999" cy="41399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1016710" y="2921464"/>
              <a:ext cx="1601641"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Kritik &amp; Verbesserungen</a:t>
              </a:r>
            </a:p>
          </p:txBody>
        </p:sp>
        <p:sp>
          <p:nvSpPr>
            <p:cNvPr id="25" name="TextBox 24"/>
            <p:cNvSpPr txBox="1"/>
            <p:nvPr/>
          </p:nvSpPr>
          <p:spPr>
            <a:xfrm>
              <a:off x="1027375" y="3215719"/>
              <a:ext cx="2756280"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Nun können Sie Kritik und Verbesserungen an mich und das Seminar offen aussprechen. Zudem müssen Sie den Seminar Bewertungsbogen ausfüllen den Sie nun bekommen.</a:t>
              </a:r>
            </a:p>
          </p:txBody>
        </p:sp>
        <p:grpSp>
          <p:nvGrpSpPr>
            <p:cNvPr id="53" name="Группа 52"/>
            <p:cNvGrpSpPr/>
            <p:nvPr/>
          </p:nvGrpSpPr>
          <p:grpSpPr>
            <a:xfrm>
              <a:off x="633995" y="2975697"/>
              <a:ext cx="225672" cy="262329"/>
              <a:chOff x="4009946" y="2862937"/>
              <a:chExt cx="381815" cy="443836"/>
            </a:xfrm>
            <a:solidFill>
              <a:schemeClr val="bg1"/>
            </a:solidFill>
          </p:grpSpPr>
          <p:sp>
            <p:nvSpPr>
              <p:cNvPr id="54" name="Freeform 116"/>
              <p:cNvSpPr>
                <a:spLocks noChangeArrowheads="1"/>
              </p:cNvSpPr>
              <p:nvPr/>
            </p:nvSpPr>
            <p:spPr bwMode="auto">
              <a:xfrm>
                <a:off x="4026420" y="2962752"/>
                <a:ext cx="349836" cy="188000"/>
              </a:xfrm>
              <a:custGeom>
                <a:avLst/>
                <a:gdLst>
                  <a:gd name="T0" fmla="*/ 1544 w 1592"/>
                  <a:gd name="T1" fmla="*/ 855 h 856"/>
                  <a:gd name="T2" fmla="*/ 1544 w 1592"/>
                  <a:gd name="T3" fmla="*/ 855 h 856"/>
                  <a:gd name="T4" fmla="*/ 1496 w 1592"/>
                  <a:gd name="T5" fmla="*/ 807 h 856"/>
                  <a:gd name="T6" fmla="*/ 807 w 1592"/>
                  <a:gd name="T7" fmla="*/ 95 h 856"/>
                  <a:gd name="T8" fmla="*/ 95 w 1592"/>
                  <a:gd name="T9" fmla="*/ 807 h 856"/>
                  <a:gd name="T10" fmla="*/ 47 w 1592"/>
                  <a:gd name="T11" fmla="*/ 855 h 856"/>
                  <a:gd name="T12" fmla="*/ 0 w 1592"/>
                  <a:gd name="T13" fmla="*/ 807 h 856"/>
                  <a:gd name="T14" fmla="*/ 807 w 1592"/>
                  <a:gd name="T15" fmla="*/ 0 h 856"/>
                  <a:gd name="T16" fmla="*/ 1591 w 1592"/>
                  <a:gd name="T17" fmla="*/ 807 h 856"/>
                  <a:gd name="T18" fmla="*/ 1544 w 1592"/>
                  <a:gd name="T19" fmla="*/ 855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2" h="856">
                    <a:moveTo>
                      <a:pt x="1544" y="855"/>
                    </a:moveTo>
                    <a:lnTo>
                      <a:pt x="1544" y="855"/>
                    </a:lnTo>
                    <a:cubicBezTo>
                      <a:pt x="1520" y="855"/>
                      <a:pt x="1496" y="831"/>
                      <a:pt x="1496" y="807"/>
                    </a:cubicBezTo>
                    <a:cubicBezTo>
                      <a:pt x="1496" y="403"/>
                      <a:pt x="1187" y="95"/>
                      <a:pt x="807" y="95"/>
                    </a:cubicBezTo>
                    <a:cubicBezTo>
                      <a:pt x="404" y="95"/>
                      <a:pt x="95" y="403"/>
                      <a:pt x="95" y="807"/>
                    </a:cubicBezTo>
                    <a:cubicBezTo>
                      <a:pt x="95" y="831"/>
                      <a:pt x="71" y="855"/>
                      <a:pt x="47" y="855"/>
                    </a:cubicBezTo>
                    <a:cubicBezTo>
                      <a:pt x="23" y="855"/>
                      <a:pt x="0" y="831"/>
                      <a:pt x="0" y="807"/>
                    </a:cubicBezTo>
                    <a:cubicBezTo>
                      <a:pt x="0" y="355"/>
                      <a:pt x="356" y="0"/>
                      <a:pt x="807" y="0"/>
                    </a:cubicBezTo>
                    <a:cubicBezTo>
                      <a:pt x="1235" y="0"/>
                      <a:pt x="1591" y="355"/>
                      <a:pt x="1591" y="807"/>
                    </a:cubicBezTo>
                    <a:cubicBezTo>
                      <a:pt x="1591" y="831"/>
                      <a:pt x="1568" y="855"/>
                      <a:pt x="1544" y="8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5" name="Freeform 117"/>
              <p:cNvSpPr>
                <a:spLocks noChangeArrowheads="1"/>
              </p:cNvSpPr>
              <p:nvPr/>
            </p:nvSpPr>
            <p:spPr bwMode="auto">
              <a:xfrm>
                <a:off x="4083595" y="3024773"/>
                <a:ext cx="235485" cy="130825"/>
              </a:xfrm>
              <a:custGeom>
                <a:avLst/>
                <a:gdLst>
                  <a:gd name="T0" fmla="*/ 1022 w 1070"/>
                  <a:gd name="T1" fmla="*/ 593 h 594"/>
                  <a:gd name="T2" fmla="*/ 1022 w 1070"/>
                  <a:gd name="T3" fmla="*/ 593 h 594"/>
                  <a:gd name="T4" fmla="*/ 974 w 1070"/>
                  <a:gd name="T5" fmla="*/ 546 h 594"/>
                  <a:gd name="T6" fmla="*/ 546 w 1070"/>
                  <a:gd name="T7" fmla="*/ 95 h 594"/>
                  <a:gd name="T8" fmla="*/ 95 w 1070"/>
                  <a:gd name="T9" fmla="*/ 546 h 594"/>
                  <a:gd name="T10" fmla="*/ 48 w 1070"/>
                  <a:gd name="T11" fmla="*/ 593 h 594"/>
                  <a:gd name="T12" fmla="*/ 0 w 1070"/>
                  <a:gd name="T13" fmla="*/ 546 h 594"/>
                  <a:gd name="T14" fmla="*/ 546 w 1070"/>
                  <a:gd name="T15" fmla="*/ 0 h 594"/>
                  <a:gd name="T16" fmla="*/ 1069 w 1070"/>
                  <a:gd name="T17" fmla="*/ 546 h 594"/>
                  <a:gd name="T18" fmla="*/ 1022 w 1070"/>
                  <a:gd name="T19" fmla="*/ 593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0" h="594">
                    <a:moveTo>
                      <a:pt x="1022" y="593"/>
                    </a:moveTo>
                    <a:lnTo>
                      <a:pt x="1022" y="593"/>
                    </a:lnTo>
                    <a:cubicBezTo>
                      <a:pt x="998" y="593"/>
                      <a:pt x="974" y="570"/>
                      <a:pt x="974" y="546"/>
                    </a:cubicBezTo>
                    <a:cubicBezTo>
                      <a:pt x="974" y="308"/>
                      <a:pt x="784" y="95"/>
                      <a:pt x="546" y="95"/>
                    </a:cubicBezTo>
                    <a:cubicBezTo>
                      <a:pt x="285" y="95"/>
                      <a:pt x="95" y="308"/>
                      <a:pt x="95" y="546"/>
                    </a:cubicBezTo>
                    <a:cubicBezTo>
                      <a:pt x="95" y="570"/>
                      <a:pt x="71" y="593"/>
                      <a:pt x="48" y="593"/>
                    </a:cubicBezTo>
                    <a:cubicBezTo>
                      <a:pt x="24" y="593"/>
                      <a:pt x="0" y="570"/>
                      <a:pt x="0" y="546"/>
                    </a:cubicBezTo>
                    <a:cubicBezTo>
                      <a:pt x="0" y="237"/>
                      <a:pt x="238" y="0"/>
                      <a:pt x="546" y="0"/>
                    </a:cubicBezTo>
                    <a:cubicBezTo>
                      <a:pt x="831" y="0"/>
                      <a:pt x="1069" y="237"/>
                      <a:pt x="1069" y="546"/>
                    </a:cubicBezTo>
                    <a:cubicBezTo>
                      <a:pt x="1069" y="570"/>
                      <a:pt x="1045" y="593"/>
                      <a:pt x="1022" y="5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6" name="Freeform 118"/>
              <p:cNvSpPr>
                <a:spLocks noChangeArrowheads="1"/>
              </p:cNvSpPr>
              <p:nvPr/>
            </p:nvSpPr>
            <p:spPr bwMode="auto">
              <a:xfrm>
                <a:off x="4125265" y="3097453"/>
                <a:ext cx="151176" cy="209320"/>
              </a:xfrm>
              <a:custGeom>
                <a:avLst/>
                <a:gdLst>
                  <a:gd name="T0" fmla="*/ 71 w 690"/>
                  <a:gd name="T1" fmla="*/ 950 h 951"/>
                  <a:gd name="T2" fmla="*/ 71 w 690"/>
                  <a:gd name="T3" fmla="*/ 950 h 951"/>
                  <a:gd name="T4" fmla="*/ 48 w 690"/>
                  <a:gd name="T5" fmla="*/ 927 h 951"/>
                  <a:gd name="T6" fmla="*/ 24 w 690"/>
                  <a:gd name="T7" fmla="*/ 879 h 951"/>
                  <a:gd name="T8" fmla="*/ 143 w 690"/>
                  <a:gd name="T9" fmla="*/ 499 h 951"/>
                  <a:gd name="T10" fmla="*/ 71 w 690"/>
                  <a:gd name="T11" fmla="*/ 499 h 951"/>
                  <a:gd name="T12" fmla="*/ 24 w 690"/>
                  <a:gd name="T13" fmla="*/ 475 h 951"/>
                  <a:gd name="T14" fmla="*/ 24 w 690"/>
                  <a:gd name="T15" fmla="*/ 452 h 951"/>
                  <a:gd name="T16" fmla="*/ 166 w 690"/>
                  <a:gd name="T17" fmla="*/ 24 h 951"/>
                  <a:gd name="T18" fmla="*/ 214 w 690"/>
                  <a:gd name="T19" fmla="*/ 0 h 951"/>
                  <a:gd name="T20" fmla="*/ 546 w 690"/>
                  <a:gd name="T21" fmla="*/ 0 h 951"/>
                  <a:gd name="T22" fmla="*/ 570 w 690"/>
                  <a:gd name="T23" fmla="*/ 24 h 951"/>
                  <a:gd name="T24" fmla="*/ 594 w 690"/>
                  <a:gd name="T25" fmla="*/ 71 h 951"/>
                  <a:gd name="T26" fmla="*/ 499 w 690"/>
                  <a:gd name="T27" fmla="*/ 285 h 951"/>
                  <a:gd name="T28" fmla="*/ 618 w 690"/>
                  <a:gd name="T29" fmla="*/ 285 h 951"/>
                  <a:gd name="T30" fmla="*/ 665 w 690"/>
                  <a:gd name="T31" fmla="*/ 309 h 951"/>
                  <a:gd name="T32" fmla="*/ 665 w 690"/>
                  <a:gd name="T33" fmla="*/ 357 h 951"/>
                  <a:gd name="T34" fmla="*/ 95 w 690"/>
                  <a:gd name="T35" fmla="*/ 927 h 951"/>
                  <a:gd name="T36" fmla="*/ 71 w 690"/>
                  <a:gd name="T37" fmla="*/ 950 h 951"/>
                  <a:gd name="T38" fmla="*/ 119 w 690"/>
                  <a:gd name="T39" fmla="*/ 404 h 951"/>
                  <a:gd name="T40" fmla="*/ 119 w 690"/>
                  <a:gd name="T41" fmla="*/ 404 h 951"/>
                  <a:gd name="T42" fmla="*/ 214 w 690"/>
                  <a:gd name="T43" fmla="*/ 404 h 951"/>
                  <a:gd name="T44" fmla="*/ 238 w 690"/>
                  <a:gd name="T45" fmla="*/ 428 h 951"/>
                  <a:gd name="T46" fmla="*/ 261 w 690"/>
                  <a:gd name="T47" fmla="*/ 475 h 951"/>
                  <a:gd name="T48" fmla="*/ 166 w 690"/>
                  <a:gd name="T49" fmla="*/ 713 h 951"/>
                  <a:gd name="T50" fmla="*/ 523 w 690"/>
                  <a:gd name="T51" fmla="*/ 380 h 951"/>
                  <a:gd name="T52" fmla="*/ 404 w 690"/>
                  <a:gd name="T53" fmla="*/ 380 h 951"/>
                  <a:gd name="T54" fmla="*/ 380 w 690"/>
                  <a:gd name="T55" fmla="*/ 357 h 951"/>
                  <a:gd name="T56" fmla="*/ 380 w 690"/>
                  <a:gd name="T57" fmla="*/ 309 h 951"/>
                  <a:gd name="T58" fmla="*/ 475 w 690"/>
                  <a:gd name="T59" fmla="*/ 95 h 951"/>
                  <a:gd name="T60" fmla="*/ 238 w 690"/>
                  <a:gd name="T61" fmla="*/ 95 h 951"/>
                  <a:gd name="T62" fmla="*/ 119 w 690"/>
                  <a:gd name="T63" fmla="*/ 404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0" h="951">
                    <a:moveTo>
                      <a:pt x="71" y="950"/>
                    </a:moveTo>
                    <a:lnTo>
                      <a:pt x="71" y="950"/>
                    </a:lnTo>
                    <a:cubicBezTo>
                      <a:pt x="48" y="950"/>
                      <a:pt x="48" y="950"/>
                      <a:pt x="48" y="927"/>
                    </a:cubicBezTo>
                    <a:cubicBezTo>
                      <a:pt x="24" y="927"/>
                      <a:pt x="0" y="903"/>
                      <a:pt x="24" y="879"/>
                    </a:cubicBezTo>
                    <a:cubicBezTo>
                      <a:pt x="143" y="499"/>
                      <a:pt x="143" y="499"/>
                      <a:pt x="143" y="499"/>
                    </a:cubicBezTo>
                    <a:cubicBezTo>
                      <a:pt x="71" y="499"/>
                      <a:pt x="71" y="499"/>
                      <a:pt x="71" y="499"/>
                    </a:cubicBezTo>
                    <a:cubicBezTo>
                      <a:pt x="48" y="499"/>
                      <a:pt x="24" y="499"/>
                      <a:pt x="24" y="475"/>
                    </a:cubicBezTo>
                    <a:lnTo>
                      <a:pt x="24" y="452"/>
                    </a:lnTo>
                    <a:cubicBezTo>
                      <a:pt x="166" y="24"/>
                      <a:pt x="166" y="24"/>
                      <a:pt x="166" y="24"/>
                    </a:cubicBezTo>
                    <a:cubicBezTo>
                      <a:pt x="166" y="24"/>
                      <a:pt x="190" y="0"/>
                      <a:pt x="214" y="0"/>
                    </a:cubicBezTo>
                    <a:cubicBezTo>
                      <a:pt x="546" y="0"/>
                      <a:pt x="546" y="0"/>
                      <a:pt x="546" y="0"/>
                    </a:cubicBezTo>
                    <a:cubicBezTo>
                      <a:pt x="546" y="0"/>
                      <a:pt x="570" y="0"/>
                      <a:pt x="570" y="24"/>
                    </a:cubicBezTo>
                    <a:cubicBezTo>
                      <a:pt x="594" y="24"/>
                      <a:pt x="594" y="48"/>
                      <a:pt x="594" y="71"/>
                    </a:cubicBezTo>
                    <a:cubicBezTo>
                      <a:pt x="499" y="285"/>
                      <a:pt x="499" y="285"/>
                      <a:pt x="499" y="285"/>
                    </a:cubicBezTo>
                    <a:cubicBezTo>
                      <a:pt x="618" y="285"/>
                      <a:pt x="618" y="285"/>
                      <a:pt x="618" y="285"/>
                    </a:cubicBezTo>
                    <a:cubicBezTo>
                      <a:pt x="641" y="285"/>
                      <a:pt x="665" y="285"/>
                      <a:pt x="665" y="309"/>
                    </a:cubicBezTo>
                    <a:cubicBezTo>
                      <a:pt x="689" y="333"/>
                      <a:pt x="665" y="357"/>
                      <a:pt x="665" y="357"/>
                    </a:cubicBezTo>
                    <a:cubicBezTo>
                      <a:pt x="95" y="927"/>
                      <a:pt x="95" y="927"/>
                      <a:pt x="95" y="927"/>
                    </a:cubicBezTo>
                    <a:cubicBezTo>
                      <a:pt x="95" y="950"/>
                      <a:pt x="71" y="950"/>
                      <a:pt x="71" y="950"/>
                    </a:cubicBezTo>
                    <a:close/>
                    <a:moveTo>
                      <a:pt x="119" y="404"/>
                    </a:moveTo>
                    <a:lnTo>
                      <a:pt x="119" y="404"/>
                    </a:lnTo>
                    <a:cubicBezTo>
                      <a:pt x="214" y="404"/>
                      <a:pt x="214" y="404"/>
                      <a:pt x="214" y="404"/>
                    </a:cubicBezTo>
                    <a:lnTo>
                      <a:pt x="238" y="428"/>
                    </a:lnTo>
                    <a:cubicBezTo>
                      <a:pt x="261" y="452"/>
                      <a:pt x="261" y="452"/>
                      <a:pt x="261" y="475"/>
                    </a:cubicBezTo>
                    <a:cubicBezTo>
                      <a:pt x="166" y="713"/>
                      <a:pt x="166" y="713"/>
                      <a:pt x="166" y="713"/>
                    </a:cubicBezTo>
                    <a:cubicBezTo>
                      <a:pt x="523" y="380"/>
                      <a:pt x="523" y="380"/>
                      <a:pt x="523" y="380"/>
                    </a:cubicBezTo>
                    <a:cubicBezTo>
                      <a:pt x="404" y="380"/>
                      <a:pt x="404" y="380"/>
                      <a:pt x="404" y="380"/>
                    </a:cubicBezTo>
                    <a:cubicBezTo>
                      <a:pt x="404" y="380"/>
                      <a:pt x="380" y="380"/>
                      <a:pt x="380" y="357"/>
                    </a:cubicBezTo>
                    <a:cubicBezTo>
                      <a:pt x="356" y="357"/>
                      <a:pt x="356" y="333"/>
                      <a:pt x="380" y="309"/>
                    </a:cubicBezTo>
                    <a:cubicBezTo>
                      <a:pt x="475" y="95"/>
                      <a:pt x="475" y="95"/>
                      <a:pt x="475" y="95"/>
                    </a:cubicBezTo>
                    <a:cubicBezTo>
                      <a:pt x="238" y="95"/>
                      <a:pt x="238" y="95"/>
                      <a:pt x="238" y="95"/>
                    </a:cubicBezTo>
                    <a:lnTo>
                      <a:pt x="119" y="40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7" name="Freeform 119"/>
              <p:cNvSpPr>
                <a:spLocks noChangeArrowheads="1"/>
              </p:cNvSpPr>
              <p:nvPr/>
            </p:nvSpPr>
            <p:spPr bwMode="auto">
              <a:xfrm>
                <a:off x="4339431" y="2935618"/>
                <a:ext cx="52330" cy="58144"/>
              </a:xfrm>
              <a:custGeom>
                <a:avLst/>
                <a:gdLst>
                  <a:gd name="T0" fmla="*/ 48 w 239"/>
                  <a:gd name="T1" fmla="*/ 262 h 263"/>
                  <a:gd name="T2" fmla="*/ 48 w 239"/>
                  <a:gd name="T3" fmla="*/ 262 h 263"/>
                  <a:gd name="T4" fmla="*/ 0 w 239"/>
                  <a:gd name="T5" fmla="*/ 238 h 263"/>
                  <a:gd name="T6" fmla="*/ 0 w 239"/>
                  <a:gd name="T7" fmla="*/ 167 h 263"/>
                  <a:gd name="T8" fmla="*/ 166 w 239"/>
                  <a:gd name="T9" fmla="*/ 0 h 263"/>
                  <a:gd name="T10" fmla="*/ 238 w 239"/>
                  <a:gd name="T11" fmla="*/ 0 h 263"/>
                  <a:gd name="T12" fmla="*/ 238 w 239"/>
                  <a:gd name="T13" fmla="*/ 72 h 263"/>
                  <a:gd name="T14" fmla="*/ 71 w 239"/>
                  <a:gd name="T15" fmla="*/ 238 h 263"/>
                  <a:gd name="T16" fmla="*/ 48 w 239"/>
                  <a:gd name="T17" fmla="*/ 26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263">
                    <a:moveTo>
                      <a:pt x="48" y="262"/>
                    </a:moveTo>
                    <a:lnTo>
                      <a:pt x="48" y="262"/>
                    </a:lnTo>
                    <a:cubicBezTo>
                      <a:pt x="24" y="262"/>
                      <a:pt x="24" y="238"/>
                      <a:pt x="0" y="238"/>
                    </a:cubicBezTo>
                    <a:cubicBezTo>
                      <a:pt x="0" y="215"/>
                      <a:pt x="0" y="190"/>
                      <a:pt x="0" y="167"/>
                    </a:cubicBezTo>
                    <a:cubicBezTo>
                      <a:pt x="166" y="0"/>
                      <a:pt x="166" y="0"/>
                      <a:pt x="166" y="0"/>
                    </a:cubicBezTo>
                    <a:cubicBezTo>
                      <a:pt x="166" y="0"/>
                      <a:pt x="214" y="0"/>
                      <a:pt x="238" y="0"/>
                    </a:cubicBezTo>
                    <a:cubicBezTo>
                      <a:pt x="238" y="25"/>
                      <a:pt x="238" y="48"/>
                      <a:pt x="238" y="72"/>
                    </a:cubicBezTo>
                    <a:cubicBezTo>
                      <a:pt x="71" y="238"/>
                      <a:pt x="71" y="238"/>
                      <a:pt x="71" y="238"/>
                    </a:cubicBezTo>
                    <a:lnTo>
                      <a:pt x="48" y="2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8" name="Freeform 120"/>
              <p:cNvSpPr>
                <a:spLocks noChangeArrowheads="1"/>
              </p:cNvSpPr>
              <p:nvPr/>
            </p:nvSpPr>
            <p:spPr bwMode="auto">
              <a:xfrm>
                <a:off x="4009946" y="2935618"/>
                <a:ext cx="58144" cy="58144"/>
              </a:xfrm>
              <a:custGeom>
                <a:avLst/>
                <a:gdLst>
                  <a:gd name="T0" fmla="*/ 214 w 263"/>
                  <a:gd name="T1" fmla="*/ 262 h 263"/>
                  <a:gd name="T2" fmla="*/ 214 w 263"/>
                  <a:gd name="T3" fmla="*/ 262 h 263"/>
                  <a:gd name="T4" fmla="*/ 167 w 263"/>
                  <a:gd name="T5" fmla="*/ 238 h 263"/>
                  <a:gd name="T6" fmla="*/ 24 w 263"/>
                  <a:gd name="T7" fmla="*/ 72 h 263"/>
                  <a:gd name="T8" fmla="*/ 24 w 263"/>
                  <a:gd name="T9" fmla="*/ 0 h 263"/>
                  <a:gd name="T10" fmla="*/ 95 w 263"/>
                  <a:gd name="T11" fmla="*/ 0 h 263"/>
                  <a:gd name="T12" fmla="*/ 238 w 263"/>
                  <a:gd name="T13" fmla="*/ 167 h 263"/>
                  <a:gd name="T14" fmla="*/ 238 w 263"/>
                  <a:gd name="T15" fmla="*/ 238 h 263"/>
                  <a:gd name="T16" fmla="*/ 214 w 263"/>
                  <a:gd name="T17" fmla="*/ 26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263">
                    <a:moveTo>
                      <a:pt x="214" y="262"/>
                    </a:moveTo>
                    <a:lnTo>
                      <a:pt x="214" y="262"/>
                    </a:lnTo>
                    <a:cubicBezTo>
                      <a:pt x="191" y="262"/>
                      <a:pt x="191" y="238"/>
                      <a:pt x="167" y="238"/>
                    </a:cubicBezTo>
                    <a:cubicBezTo>
                      <a:pt x="24" y="72"/>
                      <a:pt x="24" y="72"/>
                      <a:pt x="24" y="72"/>
                    </a:cubicBezTo>
                    <a:cubicBezTo>
                      <a:pt x="0" y="48"/>
                      <a:pt x="0" y="25"/>
                      <a:pt x="24" y="0"/>
                    </a:cubicBezTo>
                    <a:cubicBezTo>
                      <a:pt x="48" y="0"/>
                      <a:pt x="72" y="0"/>
                      <a:pt x="95" y="0"/>
                    </a:cubicBezTo>
                    <a:cubicBezTo>
                      <a:pt x="238" y="167"/>
                      <a:pt x="238" y="167"/>
                      <a:pt x="238" y="167"/>
                    </a:cubicBezTo>
                    <a:cubicBezTo>
                      <a:pt x="262" y="190"/>
                      <a:pt x="262" y="215"/>
                      <a:pt x="238" y="238"/>
                    </a:cubicBezTo>
                    <a:lnTo>
                      <a:pt x="214" y="2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9" name="Freeform 121"/>
              <p:cNvSpPr>
                <a:spLocks noChangeArrowheads="1"/>
              </p:cNvSpPr>
              <p:nvPr/>
            </p:nvSpPr>
            <p:spPr bwMode="auto">
              <a:xfrm>
                <a:off x="4197946" y="2862937"/>
                <a:ext cx="21320" cy="73650"/>
              </a:xfrm>
              <a:custGeom>
                <a:avLst/>
                <a:gdLst>
                  <a:gd name="T0" fmla="*/ 47 w 96"/>
                  <a:gd name="T1" fmla="*/ 332 h 333"/>
                  <a:gd name="T2" fmla="*/ 47 w 96"/>
                  <a:gd name="T3" fmla="*/ 332 h 333"/>
                  <a:gd name="T4" fmla="*/ 0 w 96"/>
                  <a:gd name="T5" fmla="*/ 285 h 333"/>
                  <a:gd name="T6" fmla="*/ 0 w 96"/>
                  <a:gd name="T7" fmla="*/ 47 h 333"/>
                  <a:gd name="T8" fmla="*/ 47 w 96"/>
                  <a:gd name="T9" fmla="*/ 0 h 333"/>
                  <a:gd name="T10" fmla="*/ 95 w 96"/>
                  <a:gd name="T11" fmla="*/ 47 h 333"/>
                  <a:gd name="T12" fmla="*/ 95 w 96"/>
                  <a:gd name="T13" fmla="*/ 285 h 333"/>
                  <a:gd name="T14" fmla="*/ 47 w 96"/>
                  <a:gd name="T15" fmla="*/ 332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33">
                    <a:moveTo>
                      <a:pt x="47" y="332"/>
                    </a:moveTo>
                    <a:lnTo>
                      <a:pt x="47" y="332"/>
                    </a:lnTo>
                    <a:cubicBezTo>
                      <a:pt x="23" y="332"/>
                      <a:pt x="0" y="309"/>
                      <a:pt x="0" y="285"/>
                    </a:cubicBezTo>
                    <a:cubicBezTo>
                      <a:pt x="0" y="47"/>
                      <a:pt x="0" y="47"/>
                      <a:pt x="0" y="47"/>
                    </a:cubicBezTo>
                    <a:cubicBezTo>
                      <a:pt x="0" y="24"/>
                      <a:pt x="23" y="0"/>
                      <a:pt x="47" y="0"/>
                    </a:cubicBezTo>
                    <a:cubicBezTo>
                      <a:pt x="71" y="0"/>
                      <a:pt x="95" y="24"/>
                      <a:pt x="95" y="47"/>
                    </a:cubicBezTo>
                    <a:cubicBezTo>
                      <a:pt x="95" y="285"/>
                      <a:pt x="95" y="285"/>
                      <a:pt x="95" y="285"/>
                    </a:cubicBezTo>
                    <a:cubicBezTo>
                      <a:pt x="95" y="309"/>
                      <a:pt x="71" y="332"/>
                      <a:pt x="47" y="33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4" name="Группа 3"/>
          <p:cNvGrpSpPr/>
          <p:nvPr/>
        </p:nvGrpSpPr>
        <p:grpSpPr>
          <a:xfrm>
            <a:off x="719405" y="5158013"/>
            <a:ext cx="4325097" cy="892554"/>
            <a:chOff x="539553" y="3868512"/>
            <a:chExt cx="3243823" cy="669416"/>
          </a:xfrm>
        </p:grpSpPr>
        <p:sp>
          <p:nvSpPr>
            <p:cNvPr id="43" name="Овал 42"/>
            <p:cNvSpPr>
              <a:spLocks noChangeAspect="1"/>
            </p:cNvSpPr>
            <p:nvPr/>
          </p:nvSpPr>
          <p:spPr>
            <a:xfrm>
              <a:off x="539553" y="3868512"/>
              <a:ext cx="413999" cy="41399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44" name="TextBox 43"/>
            <p:cNvSpPr txBox="1"/>
            <p:nvPr/>
          </p:nvSpPr>
          <p:spPr>
            <a:xfrm>
              <a:off x="1016431" y="3890114"/>
              <a:ext cx="1814439"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Hinweise und Informationen</a:t>
              </a:r>
            </a:p>
          </p:txBody>
        </p:sp>
        <p:sp>
          <p:nvSpPr>
            <p:cNvPr id="45" name="TextBox 44"/>
            <p:cNvSpPr txBox="1"/>
            <p:nvPr/>
          </p:nvSpPr>
          <p:spPr>
            <a:xfrm>
              <a:off x="1027096" y="4184369"/>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Zum Schluss weise ich Sie auf weitere Schulungen sowie Informationen hin die Ihnen helfen können.</a:t>
              </a:r>
            </a:p>
          </p:txBody>
        </p:sp>
        <p:grpSp>
          <p:nvGrpSpPr>
            <p:cNvPr id="60" name="Группа 59"/>
            <p:cNvGrpSpPr/>
            <p:nvPr/>
          </p:nvGrpSpPr>
          <p:grpSpPr>
            <a:xfrm>
              <a:off x="666062" y="3964120"/>
              <a:ext cx="160981" cy="222782"/>
              <a:chOff x="491237" y="2858092"/>
              <a:chExt cx="313011" cy="433176"/>
            </a:xfrm>
            <a:solidFill>
              <a:schemeClr val="bg1"/>
            </a:solidFill>
          </p:grpSpPr>
          <p:sp>
            <p:nvSpPr>
              <p:cNvPr id="61" name="Freeform 98"/>
              <p:cNvSpPr>
                <a:spLocks noChangeArrowheads="1"/>
              </p:cNvSpPr>
              <p:nvPr/>
            </p:nvSpPr>
            <p:spPr bwMode="auto">
              <a:xfrm>
                <a:off x="491237" y="2858092"/>
                <a:ext cx="313011" cy="339176"/>
              </a:xfrm>
              <a:custGeom>
                <a:avLst/>
                <a:gdLst>
                  <a:gd name="T0" fmla="*/ 974 w 1426"/>
                  <a:gd name="T1" fmla="*/ 1544 h 1545"/>
                  <a:gd name="T2" fmla="*/ 974 w 1426"/>
                  <a:gd name="T3" fmla="*/ 1544 h 1545"/>
                  <a:gd name="T4" fmla="*/ 428 w 1426"/>
                  <a:gd name="T5" fmla="*/ 1544 h 1545"/>
                  <a:gd name="T6" fmla="*/ 333 w 1426"/>
                  <a:gd name="T7" fmla="*/ 1425 h 1545"/>
                  <a:gd name="T8" fmla="*/ 333 w 1426"/>
                  <a:gd name="T9" fmla="*/ 1282 h 1545"/>
                  <a:gd name="T10" fmla="*/ 0 w 1426"/>
                  <a:gd name="T11" fmla="*/ 712 h 1545"/>
                  <a:gd name="T12" fmla="*/ 594 w 1426"/>
                  <a:gd name="T13" fmla="*/ 0 h 1545"/>
                  <a:gd name="T14" fmla="*/ 713 w 1426"/>
                  <a:gd name="T15" fmla="*/ 0 h 1545"/>
                  <a:gd name="T16" fmla="*/ 1425 w 1426"/>
                  <a:gd name="T17" fmla="*/ 688 h 1545"/>
                  <a:gd name="T18" fmla="*/ 1116 w 1426"/>
                  <a:gd name="T19" fmla="*/ 1282 h 1545"/>
                  <a:gd name="T20" fmla="*/ 1116 w 1426"/>
                  <a:gd name="T21" fmla="*/ 1425 h 1545"/>
                  <a:gd name="T22" fmla="*/ 974 w 1426"/>
                  <a:gd name="T23" fmla="*/ 1544 h 1545"/>
                  <a:gd name="T24" fmla="*/ 428 w 1426"/>
                  <a:gd name="T25" fmla="*/ 1425 h 1545"/>
                  <a:gd name="T26" fmla="*/ 428 w 1426"/>
                  <a:gd name="T27" fmla="*/ 1425 h 1545"/>
                  <a:gd name="T28" fmla="*/ 428 w 1426"/>
                  <a:gd name="T29" fmla="*/ 1449 h 1545"/>
                  <a:gd name="T30" fmla="*/ 974 w 1426"/>
                  <a:gd name="T31" fmla="*/ 1449 h 1545"/>
                  <a:gd name="T32" fmla="*/ 1021 w 1426"/>
                  <a:gd name="T33" fmla="*/ 1425 h 1545"/>
                  <a:gd name="T34" fmla="*/ 1021 w 1426"/>
                  <a:gd name="T35" fmla="*/ 1258 h 1545"/>
                  <a:gd name="T36" fmla="*/ 1045 w 1426"/>
                  <a:gd name="T37" fmla="*/ 1211 h 1545"/>
                  <a:gd name="T38" fmla="*/ 1330 w 1426"/>
                  <a:gd name="T39" fmla="*/ 688 h 1545"/>
                  <a:gd name="T40" fmla="*/ 713 w 1426"/>
                  <a:gd name="T41" fmla="*/ 95 h 1545"/>
                  <a:gd name="T42" fmla="*/ 618 w 1426"/>
                  <a:gd name="T43" fmla="*/ 95 h 1545"/>
                  <a:gd name="T44" fmla="*/ 95 w 1426"/>
                  <a:gd name="T45" fmla="*/ 712 h 1545"/>
                  <a:gd name="T46" fmla="*/ 380 w 1426"/>
                  <a:gd name="T47" fmla="*/ 1211 h 1545"/>
                  <a:gd name="T48" fmla="*/ 428 w 1426"/>
                  <a:gd name="T49" fmla="*/ 1258 h 1545"/>
                  <a:gd name="T50" fmla="*/ 428 w 1426"/>
                  <a:gd name="T51" fmla="*/ 1425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6" h="1545">
                    <a:moveTo>
                      <a:pt x="974" y="1544"/>
                    </a:moveTo>
                    <a:lnTo>
                      <a:pt x="974" y="1544"/>
                    </a:lnTo>
                    <a:cubicBezTo>
                      <a:pt x="428" y="1544"/>
                      <a:pt x="428" y="1544"/>
                      <a:pt x="428" y="1544"/>
                    </a:cubicBezTo>
                    <a:cubicBezTo>
                      <a:pt x="356" y="1544"/>
                      <a:pt x="333" y="1496"/>
                      <a:pt x="333" y="1425"/>
                    </a:cubicBezTo>
                    <a:cubicBezTo>
                      <a:pt x="333" y="1282"/>
                      <a:pt x="333" y="1282"/>
                      <a:pt x="333" y="1282"/>
                    </a:cubicBezTo>
                    <a:cubicBezTo>
                      <a:pt x="95" y="1163"/>
                      <a:pt x="0" y="950"/>
                      <a:pt x="0" y="712"/>
                    </a:cubicBezTo>
                    <a:cubicBezTo>
                      <a:pt x="0" y="355"/>
                      <a:pt x="261" y="47"/>
                      <a:pt x="594" y="0"/>
                    </a:cubicBezTo>
                    <a:cubicBezTo>
                      <a:pt x="641" y="0"/>
                      <a:pt x="665" y="0"/>
                      <a:pt x="713" y="0"/>
                    </a:cubicBezTo>
                    <a:cubicBezTo>
                      <a:pt x="1093" y="0"/>
                      <a:pt x="1425" y="308"/>
                      <a:pt x="1425" y="688"/>
                    </a:cubicBezTo>
                    <a:cubicBezTo>
                      <a:pt x="1425" y="925"/>
                      <a:pt x="1307" y="1163"/>
                      <a:pt x="1116" y="1282"/>
                    </a:cubicBezTo>
                    <a:cubicBezTo>
                      <a:pt x="1116" y="1425"/>
                      <a:pt x="1116" y="1425"/>
                      <a:pt x="1116" y="1425"/>
                    </a:cubicBezTo>
                    <a:cubicBezTo>
                      <a:pt x="1116" y="1496"/>
                      <a:pt x="1045" y="1544"/>
                      <a:pt x="974" y="1544"/>
                    </a:cubicBezTo>
                    <a:close/>
                    <a:moveTo>
                      <a:pt x="428" y="1425"/>
                    </a:moveTo>
                    <a:lnTo>
                      <a:pt x="428" y="1425"/>
                    </a:lnTo>
                    <a:cubicBezTo>
                      <a:pt x="428" y="1449"/>
                      <a:pt x="428" y="1449"/>
                      <a:pt x="428" y="1449"/>
                    </a:cubicBezTo>
                    <a:cubicBezTo>
                      <a:pt x="974" y="1449"/>
                      <a:pt x="974" y="1449"/>
                      <a:pt x="974" y="1449"/>
                    </a:cubicBezTo>
                    <a:cubicBezTo>
                      <a:pt x="998" y="1449"/>
                      <a:pt x="998" y="1425"/>
                      <a:pt x="1021" y="1425"/>
                    </a:cubicBezTo>
                    <a:cubicBezTo>
                      <a:pt x="1021" y="1258"/>
                      <a:pt x="1021" y="1258"/>
                      <a:pt x="1021" y="1258"/>
                    </a:cubicBezTo>
                    <a:cubicBezTo>
                      <a:pt x="1021" y="1235"/>
                      <a:pt x="1021" y="1211"/>
                      <a:pt x="1045" y="1211"/>
                    </a:cubicBezTo>
                    <a:cubicBezTo>
                      <a:pt x="1211" y="1116"/>
                      <a:pt x="1330" y="902"/>
                      <a:pt x="1330" y="688"/>
                    </a:cubicBezTo>
                    <a:cubicBezTo>
                      <a:pt x="1330" y="355"/>
                      <a:pt x="1045" y="95"/>
                      <a:pt x="713" y="95"/>
                    </a:cubicBezTo>
                    <a:cubicBezTo>
                      <a:pt x="689" y="95"/>
                      <a:pt x="641" y="95"/>
                      <a:pt x="618" y="95"/>
                    </a:cubicBezTo>
                    <a:cubicBezTo>
                      <a:pt x="309" y="142"/>
                      <a:pt x="95" y="403"/>
                      <a:pt x="95" y="712"/>
                    </a:cubicBezTo>
                    <a:cubicBezTo>
                      <a:pt x="95" y="925"/>
                      <a:pt x="214" y="1116"/>
                      <a:pt x="380" y="1211"/>
                    </a:cubicBezTo>
                    <a:cubicBezTo>
                      <a:pt x="404" y="1211"/>
                      <a:pt x="428" y="1235"/>
                      <a:pt x="428" y="1258"/>
                    </a:cubicBezTo>
                    <a:lnTo>
                      <a:pt x="428" y="14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2" name="Freeform 99"/>
              <p:cNvSpPr>
                <a:spLocks noChangeArrowheads="1"/>
              </p:cNvSpPr>
              <p:nvPr/>
            </p:nvSpPr>
            <p:spPr bwMode="auto">
              <a:xfrm>
                <a:off x="563918" y="3202113"/>
                <a:ext cx="167650" cy="89155"/>
              </a:xfrm>
              <a:custGeom>
                <a:avLst/>
                <a:gdLst>
                  <a:gd name="T0" fmla="*/ 760 w 761"/>
                  <a:gd name="T1" fmla="*/ 309 h 405"/>
                  <a:gd name="T2" fmla="*/ 760 w 761"/>
                  <a:gd name="T3" fmla="*/ 309 h 405"/>
                  <a:gd name="T4" fmla="*/ 641 w 761"/>
                  <a:gd name="T5" fmla="*/ 404 h 405"/>
                  <a:gd name="T6" fmla="*/ 95 w 761"/>
                  <a:gd name="T7" fmla="*/ 404 h 405"/>
                  <a:gd name="T8" fmla="*/ 0 w 761"/>
                  <a:gd name="T9" fmla="*/ 309 h 405"/>
                  <a:gd name="T10" fmla="*/ 0 w 761"/>
                  <a:gd name="T11" fmla="*/ 119 h 405"/>
                  <a:gd name="T12" fmla="*/ 95 w 761"/>
                  <a:gd name="T13" fmla="*/ 0 h 405"/>
                  <a:gd name="T14" fmla="*/ 641 w 761"/>
                  <a:gd name="T15" fmla="*/ 0 h 405"/>
                  <a:gd name="T16" fmla="*/ 760 w 761"/>
                  <a:gd name="T17" fmla="*/ 119 h 405"/>
                  <a:gd name="T18" fmla="*/ 760 w 761"/>
                  <a:gd name="T19" fmla="*/ 309 h 405"/>
                  <a:gd name="T20" fmla="*/ 665 w 761"/>
                  <a:gd name="T21" fmla="*/ 119 h 405"/>
                  <a:gd name="T22" fmla="*/ 665 w 761"/>
                  <a:gd name="T23" fmla="*/ 119 h 405"/>
                  <a:gd name="T24" fmla="*/ 641 w 761"/>
                  <a:gd name="T25" fmla="*/ 95 h 405"/>
                  <a:gd name="T26" fmla="*/ 95 w 761"/>
                  <a:gd name="T27" fmla="*/ 95 h 405"/>
                  <a:gd name="T28" fmla="*/ 95 w 761"/>
                  <a:gd name="T29" fmla="*/ 119 h 405"/>
                  <a:gd name="T30" fmla="*/ 95 w 761"/>
                  <a:gd name="T31" fmla="*/ 309 h 405"/>
                  <a:gd name="T32" fmla="*/ 95 w 761"/>
                  <a:gd name="T33" fmla="*/ 309 h 405"/>
                  <a:gd name="T34" fmla="*/ 641 w 761"/>
                  <a:gd name="T35" fmla="*/ 309 h 405"/>
                  <a:gd name="T36" fmla="*/ 665 w 761"/>
                  <a:gd name="T37" fmla="*/ 309 h 405"/>
                  <a:gd name="T38" fmla="*/ 665 w 761"/>
                  <a:gd name="T39" fmla="*/ 11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1" h="405">
                    <a:moveTo>
                      <a:pt x="760" y="309"/>
                    </a:moveTo>
                    <a:lnTo>
                      <a:pt x="760" y="309"/>
                    </a:lnTo>
                    <a:cubicBezTo>
                      <a:pt x="760" y="357"/>
                      <a:pt x="712" y="404"/>
                      <a:pt x="641" y="404"/>
                    </a:cubicBezTo>
                    <a:cubicBezTo>
                      <a:pt x="95" y="404"/>
                      <a:pt x="95" y="404"/>
                      <a:pt x="95" y="404"/>
                    </a:cubicBezTo>
                    <a:cubicBezTo>
                      <a:pt x="47" y="404"/>
                      <a:pt x="0" y="357"/>
                      <a:pt x="0" y="309"/>
                    </a:cubicBezTo>
                    <a:cubicBezTo>
                      <a:pt x="0" y="119"/>
                      <a:pt x="0" y="119"/>
                      <a:pt x="0" y="119"/>
                    </a:cubicBezTo>
                    <a:cubicBezTo>
                      <a:pt x="0" y="48"/>
                      <a:pt x="47" y="0"/>
                      <a:pt x="95" y="0"/>
                    </a:cubicBezTo>
                    <a:cubicBezTo>
                      <a:pt x="641" y="0"/>
                      <a:pt x="641" y="0"/>
                      <a:pt x="641" y="0"/>
                    </a:cubicBezTo>
                    <a:cubicBezTo>
                      <a:pt x="712" y="0"/>
                      <a:pt x="760" y="48"/>
                      <a:pt x="760" y="119"/>
                    </a:cubicBezTo>
                    <a:lnTo>
                      <a:pt x="760" y="309"/>
                    </a:lnTo>
                    <a:close/>
                    <a:moveTo>
                      <a:pt x="665" y="119"/>
                    </a:moveTo>
                    <a:lnTo>
                      <a:pt x="665" y="119"/>
                    </a:lnTo>
                    <a:cubicBezTo>
                      <a:pt x="665" y="95"/>
                      <a:pt x="641" y="95"/>
                      <a:pt x="641" y="95"/>
                    </a:cubicBezTo>
                    <a:cubicBezTo>
                      <a:pt x="95" y="95"/>
                      <a:pt x="95" y="95"/>
                      <a:pt x="95" y="95"/>
                    </a:cubicBezTo>
                    <a:cubicBezTo>
                      <a:pt x="95" y="95"/>
                      <a:pt x="95" y="95"/>
                      <a:pt x="95" y="119"/>
                    </a:cubicBezTo>
                    <a:cubicBezTo>
                      <a:pt x="95" y="309"/>
                      <a:pt x="95" y="309"/>
                      <a:pt x="95" y="309"/>
                    </a:cubicBezTo>
                    <a:lnTo>
                      <a:pt x="95" y="309"/>
                    </a:lnTo>
                    <a:cubicBezTo>
                      <a:pt x="641" y="309"/>
                      <a:pt x="641" y="309"/>
                      <a:pt x="641" y="309"/>
                    </a:cubicBezTo>
                    <a:lnTo>
                      <a:pt x="665" y="309"/>
                    </a:lnTo>
                    <a:lnTo>
                      <a:pt x="665" y="11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3" name="Freeform 100"/>
              <p:cNvSpPr>
                <a:spLocks noChangeArrowheads="1"/>
              </p:cNvSpPr>
              <p:nvPr/>
            </p:nvSpPr>
            <p:spPr bwMode="auto">
              <a:xfrm>
                <a:off x="563918" y="2920113"/>
                <a:ext cx="172495" cy="183155"/>
              </a:xfrm>
              <a:custGeom>
                <a:avLst/>
                <a:gdLst>
                  <a:gd name="T0" fmla="*/ 166 w 784"/>
                  <a:gd name="T1" fmla="*/ 831 h 832"/>
                  <a:gd name="T2" fmla="*/ 166 w 784"/>
                  <a:gd name="T3" fmla="*/ 831 h 832"/>
                  <a:gd name="T4" fmla="*/ 118 w 784"/>
                  <a:gd name="T5" fmla="*/ 807 h 832"/>
                  <a:gd name="T6" fmla="*/ 47 w 784"/>
                  <a:gd name="T7" fmla="*/ 545 h 832"/>
                  <a:gd name="T8" fmla="*/ 237 w 784"/>
                  <a:gd name="T9" fmla="*/ 308 h 832"/>
                  <a:gd name="T10" fmla="*/ 451 w 784"/>
                  <a:gd name="T11" fmla="*/ 118 h 832"/>
                  <a:gd name="T12" fmla="*/ 451 w 784"/>
                  <a:gd name="T13" fmla="*/ 70 h 832"/>
                  <a:gd name="T14" fmla="*/ 451 w 784"/>
                  <a:gd name="T15" fmla="*/ 0 h 832"/>
                  <a:gd name="T16" fmla="*/ 522 w 784"/>
                  <a:gd name="T17" fmla="*/ 0 h 832"/>
                  <a:gd name="T18" fmla="*/ 760 w 784"/>
                  <a:gd name="T19" fmla="*/ 475 h 832"/>
                  <a:gd name="T20" fmla="*/ 475 w 784"/>
                  <a:gd name="T21" fmla="*/ 736 h 832"/>
                  <a:gd name="T22" fmla="*/ 166 w 784"/>
                  <a:gd name="T23" fmla="*/ 831 h 832"/>
                  <a:gd name="T24" fmla="*/ 546 w 784"/>
                  <a:gd name="T25" fmla="*/ 165 h 832"/>
                  <a:gd name="T26" fmla="*/ 546 w 784"/>
                  <a:gd name="T27" fmla="*/ 165 h 832"/>
                  <a:gd name="T28" fmla="*/ 285 w 784"/>
                  <a:gd name="T29" fmla="*/ 403 h 832"/>
                  <a:gd name="T30" fmla="*/ 142 w 784"/>
                  <a:gd name="T31" fmla="*/ 570 h 832"/>
                  <a:gd name="T32" fmla="*/ 166 w 784"/>
                  <a:gd name="T33" fmla="*/ 736 h 832"/>
                  <a:gd name="T34" fmla="*/ 451 w 784"/>
                  <a:gd name="T35" fmla="*/ 640 h 832"/>
                  <a:gd name="T36" fmla="*/ 665 w 784"/>
                  <a:gd name="T37" fmla="*/ 450 h 832"/>
                  <a:gd name="T38" fmla="*/ 546 w 784"/>
                  <a:gd name="T39" fmla="*/ 16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4" h="832">
                    <a:moveTo>
                      <a:pt x="166" y="831"/>
                    </a:moveTo>
                    <a:lnTo>
                      <a:pt x="166" y="831"/>
                    </a:lnTo>
                    <a:cubicBezTo>
                      <a:pt x="142" y="831"/>
                      <a:pt x="118" y="831"/>
                      <a:pt x="118" y="807"/>
                    </a:cubicBezTo>
                    <a:cubicBezTo>
                      <a:pt x="118" y="807"/>
                      <a:pt x="0" y="688"/>
                      <a:pt x="47" y="545"/>
                    </a:cubicBezTo>
                    <a:cubicBezTo>
                      <a:pt x="47" y="450"/>
                      <a:pt x="118" y="380"/>
                      <a:pt x="237" y="308"/>
                    </a:cubicBezTo>
                    <a:cubicBezTo>
                      <a:pt x="403" y="237"/>
                      <a:pt x="451" y="165"/>
                      <a:pt x="451" y="118"/>
                    </a:cubicBezTo>
                    <a:cubicBezTo>
                      <a:pt x="475" y="95"/>
                      <a:pt x="451" y="70"/>
                      <a:pt x="451" y="70"/>
                    </a:cubicBezTo>
                    <a:cubicBezTo>
                      <a:pt x="427" y="47"/>
                      <a:pt x="427" y="23"/>
                      <a:pt x="451" y="0"/>
                    </a:cubicBezTo>
                    <a:cubicBezTo>
                      <a:pt x="475" y="0"/>
                      <a:pt x="498" y="0"/>
                      <a:pt x="522" y="0"/>
                    </a:cubicBezTo>
                    <a:cubicBezTo>
                      <a:pt x="522" y="23"/>
                      <a:pt x="783" y="260"/>
                      <a:pt x="760" y="475"/>
                    </a:cubicBezTo>
                    <a:cubicBezTo>
                      <a:pt x="736" y="593"/>
                      <a:pt x="641" y="665"/>
                      <a:pt x="475" y="736"/>
                    </a:cubicBezTo>
                    <a:cubicBezTo>
                      <a:pt x="475" y="736"/>
                      <a:pt x="308" y="783"/>
                      <a:pt x="166" y="831"/>
                    </a:cubicBezTo>
                    <a:close/>
                    <a:moveTo>
                      <a:pt x="546" y="165"/>
                    </a:moveTo>
                    <a:lnTo>
                      <a:pt x="546" y="165"/>
                    </a:lnTo>
                    <a:cubicBezTo>
                      <a:pt x="522" y="260"/>
                      <a:pt x="427" y="332"/>
                      <a:pt x="285" y="403"/>
                    </a:cubicBezTo>
                    <a:cubicBezTo>
                      <a:pt x="190" y="450"/>
                      <a:pt x="142" y="498"/>
                      <a:pt x="142" y="570"/>
                    </a:cubicBezTo>
                    <a:cubicBezTo>
                      <a:pt x="118" y="617"/>
                      <a:pt x="142" y="688"/>
                      <a:pt x="166" y="736"/>
                    </a:cubicBezTo>
                    <a:cubicBezTo>
                      <a:pt x="308" y="688"/>
                      <a:pt x="451" y="640"/>
                      <a:pt x="451" y="640"/>
                    </a:cubicBezTo>
                    <a:cubicBezTo>
                      <a:pt x="570" y="593"/>
                      <a:pt x="641" y="522"/>
                      <a:pt x="665" y="450"/>
                    </a:cubicBezTo>
                    <a:cubicBezTo>
                      <a:pt x="665" y="355"/>
                      <a:pt x="617" y="260"/>
                      <a:pt x="546" y="16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4" name="Freeform 101"/>
              <p:cNvSpPr>
                <a:spLocks noChangeArrowheads="1"/>
              </p:cNvSpPr>
              <p:nvPr/>
            </p:nvSpPr>
            <p:spPr bwMode="auto">
              <a:xfrm>
                <a:off x="585238" y="3014113"/>
                <a:ext cx="89155" cy="89155"/>
              </a:xfrm>
              <a:custGeom>
                <a:avLst/>
                <a:gdLst>
                  <a:gd name="T0" fmla="*/ 71 w 404"/>
                  <a:gd name="T1" fmla="*/ 404 h 405"/>
                  <a:gd name="T2" fmla="*/ 71 w 404"/>
                  <a:gd name="T3" fmla="*/ 404 h 405"/>
                  <a:gd name="T4" fmla="*/ 23 w 404"/>
                  <a:gd name="T5" fmla="*/ 380 h 405"/>
                  <a:gd name="T6" fmla="*/ 23 w 404"/>
                  <a:gd name="T7" fmla="*/ 333 h 405"/>
                  <a:gd name="T8" fmla="*/ 332 w 404"/>
                  <a:gd name="T9" fmla="*/ 23 h 405"/>
                  <a:gd name="T10" fmla="*/ 380 w 404"/>
                  <a:gd name="T11" fmla="*/ 48 h 405"/>
                  <a:gd name="T12" fmla="*/ 356 w 404"/>
                  <a:gd name="T13" fmla="*/ 95 h 405"/>
                  <a:gd name="T14" fmla="*/ 95 w 404"/>
                  <a:gd name="T15" fmla="*/ 380 h 405"/>
                  <a:gd name="T16" fmla="*/ 71 w 404"/>
                  <a:gd name="T17" fmla="*/ 40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05">
                    <a:moveTo>
                      <a:pt x="71" y="404"/>
                    </a:moveTo>
                    <a:lnTo>
                      <a:pt x="71" y="404"/>
                    </a:lnTo>
                    <a:cubicBezTo>
                      <a:pt x="47" y="404"/>
                      <a:pt x="47" y="404"/>
                      <a:pt x="23" y="380"/>
                    </a:cubicBezTo>
                    <a:cubicBezTo>
                      <a:pt x="23" y="380"/>
                      <a:pt x="0" y="356"/>
                      <a:pt x="23" y="333"/>
                    </a:cubicBezTo>
                    <a:cubicBezTo>
                      <a:pt x="23" y="309"/>
                      <a:pt x="166" y="95"/>
                      <a:pt x="332" y="23"/>
                    </a:cubicBezTo>
                    <a:cubicBezTo>
                      <a:pt x="332" y="0"/>
                      <a:pt x="380" y="23"/>
                      <a:pt x="380" y="48"/>
                    </a:cubicBezTo>
                    <a:cubicBezTo>
                      <a:pt x="403" y="71"/>
                      <a:pt x="380" y="95"/>
                      <a:pt x="356" y="95"/>
                    </a:cubicBezTo>
                    <a:cubicBezTo>
                      <a:pt x="237" y="190"/>
                      <a:pt x="95" y="380"/>
                      <a:pt x="95" y="380"/>
                    </a:cubicBezTo>
                    <a:lnTo>
                      <a:pt x="71" y="40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5" name="Группа 34"/>
          <p:cNvGrpSpPr/>
          <p:nvPr/>
        </p:nvGrpSpPr>
        <p:grpSpPr>
          <a:xfrm>
            <a:off x="11319310" y="359343"/>
            <a:ext cx="603183" cy="603183"/>
            <a:chOff x="8489482" y="269507"/>
            <a:chExt cx="452387" cy="452387"/>
          </a:xfrm>
        </p:grpSpPr>
        <p:sp>
          <p:nvSpPr>
            <p:cNvPr id="36" name="Овал 3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7" name="TextBox 36"/>
            <p:cNvSpPr txBox="1"/>
            <p:nvPr/>
          </p:nvSpPr>
          <p:spPr>
            <a:xfrm>
              <a:off x="8554454" y="362013"/>
              <a:ext cx="322444"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122</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8603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1848583"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a:t>
            </a:r>
            <a:r>
              <a:rPr lang="de-DE" sz="2400" kern="1200" dirty="0">
                <a:solidFill>
                  <a:srgbClr val="383838"/>
                </a:solidFill>
                <a:latin typeface="Bebas Neue" charset="0"/>
                <a:ea typeface="Bebas Neue" charset="0"/>
                <a:cs typeface="Bebas Neue" charset="0"/>
              </a:rPr>
              <a:t>Security</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54454" y="362013"/>
              <a:ext cx="322444"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123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3"/>
          <a:srcRect l="11318" t="-5680" r="13093" b="-5680"/>
          <a:stretch/>
        </p:blipFill>
        <p:spPr>
          <a:xfrm>
            <a:off x="0" y="0"/>
            <a:ext cx="7603957" cy="6858000"/>
          </a:xfrm>
          <a:solidFill>
            <a:schemeClr val="bg1"/>
          </a:solidFill>
        </p:spPr>
      </p:pic>
      <p:sp>
        <p:nvSpPr>
          <p:cNvPr id="6" name="TextBox 5"/>
          <p:cNvSpPr txBox="1"/>
          <p:nvPr/>
        </p:nvSpPr>
        <p:spPr>
          <a:xfrm>
            <a:off x="7997394" y="2049482"/>
            <a:ext cx="1534394"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a:t>
            </a:r>
          </a:p>
        </p:txBody>
      </p:sp>
      <p:sp>
        <p:nvSpPr>
          <p:cNvPr id="7" name="TextBox 6"/>
          <p:cNvSpPr txBox="1"/>
          <p:nvPr/>
        </p:nvSpPr>
        <p:spPr>
          <a:xfrm>
            <a:off x="7997394" y="2620323"/>
            <a:ext cx="3925099"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ist eine Software, welche die Container-Virtualisierung von Anwendungen ermöglicht. Anwendungen können inklusive ihrer Abhängigkeiten in ein Image gepackt werden. Mittels einer speziellen Engine kann die so verpackte Anwendung dann in einem Docker Container ausgeführt werden.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ist ein beliebtes Open-Source-Tool, das eine portable und konsistente Laufzeitumgebung für Softwareanwendungen bietet.</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16715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962397"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Was ist </a:t>
            </a:r>
            <a:r>
              <a:rPr lang="de-DE" sz="2800" kern="1200" dirty="0" err="1">
                <a:solidFill>
                  <a:srgbClr val="FFFFFF"/>
                </a:solidFill>
                <a:latin typeface="Bebas Neue" charset="0"/>
                <a:ea typeface="Bebas Neue" charset="0"/>
                <a:cs typeface="Bebas Neue" charset="0"/>
              </a:rPr>
              <a:t>docker</a:t>
            </a:r>
            <a:endParaRPr lang="de-DE" sz="2800" kern="1200" dirty="0">
              <a:solidFill>
                <a:srgbClr val="FFFFFF"/>
              </a:solidFill>
              <a:latin typeface="Bebas Neue" charset="0"/>
              <a:ea typeface="Bebas Neue" charset="0"/>
              <a:cs typeface="Bebas Neue" charset="0"/>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Wissenswertes</a:t>
            </a:r>
            <a:r>
              <a:rPr kumimoji="0" lang="de-DE" sz="1333" b="0" i="0" u="none" strike="noStrike" kern="1200" cap="none" spc="0" normalizeH="0" noProof="0" dirty="0">
                <a:ln>
                  <a:noFill/>
                </a:ln>
                <a:solidFill>
                  <a:srgbClr val="FFFFFF"/>
                </a:solidFill>
                <a:effectLst/>
                <a:uLnTx/>
                <a:uFillTx/>
                <a:latin typeface="Open Sans" charset="0"/>
                <a:ea typeface="Open Sans" charset="0"/>
                <a:cs typeface="Open Sans" charset="0"/>
                <a:sym typeface="Arial"/>
              </a:rPr>
              <a:t> und Hilfreiches</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EE4D9836-BBFA-BF96-B480-E133DA5C79B4}"/>
              </a:ext>
            </a:extLst>
          </p:cNvPr>
          <p:cNvPicPr>
            <a:picLocks noGrp="1" noChangeAspect="1"/>
          </p:cNvPicPr>
          <p:nvPr>
            <p:ph type="pic" sz="quarter" idx="10"/>
          </p:nvPr>
        </p:nvPicPr>
        <p:blipFill rotWithShape="1">
          <a:blip r:embed="rId3"/>
          <a:srcRect l="-9652" t="-7733" r="5303" b="-7733"/>
          <a:stretch/>
        </p:blipFill>
        <p:spPr>
          <a:xfrm>
            <a:off x="4702175" y="0"/>
            <a:ext cx="7489825" cy="6858000"/>
          </a:xfrm>
          <a:solidFill>
            <a:schemeClr val="bg1"/>
          </a:solidFill>
        </p:spPr>
      </p:pic>
    </p:spTree>
    <p:extLst>
      <p:ext uri="{BB962C8B-B14F-4D97-AF65-F5344CB8AC3E}">
        <p14:creationId xmlns:p14="http://schemas.microsoft.com/office/powerpoint/2010/main" val="773576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Desktop von der Docker Homepage runter laden und installieren. Belehrung der Nutzer Bedingungen für Docker Desktop</a:t>
              </a:r>
            </a:p>
          </p:txBody>
        </p:sp>
        <p:sp>
          <p:nvSpPr>
            <p:cNvPr id="11" name="Прямоугольник 10"/>
            <p:cNvSpPr/>
            <p:nvPr/>
          </p:nvSpPr>
          <p:spPr>
            <a:xfrm>
              <a:off x="2339752" y="1229729"/>
              <a:ext cx="196044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Runterladen &amp; Installieren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Wenn Docker Desktop runtergeladen und installiert ist wird die Funktionalität ausgetestet. Dies wird durch die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Getting</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Started</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Anwendung durchgeführt.</a:t>
              </a:r>
            </a:p>
          </p:txBody>
        </p:sp>
        <p:sp>
          <p:nvSpPr>
            <p:cNvPr id="27" name="Прямоугольник 26"/>
            <p:cNvSpPr/>
            <p:nvPr/>
          </p:nvSpPr>
          <p:spPr>
            <a:xfrm>
              <a:off x="2334671" y="2434120"/>
              <a:ext cx="1965529"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Funktionalität Testen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Kennen lernen der wichtigste Funktionen und Werkzeuge die Docker Desktop und Docker kennen lernen.</a:t>
              </a:r>
            </a:p>
          </p:txBody>
        </p:sp>
        <p:sp>
          <p:nvSpPr>
            <p:cNvPr id="31" name="Прямоугольник 30"/>
            <p:cNvSpPr/>
            <p:nvPr/>
          </p:nvSpPr>
          <p:spPr>
            <a:xfrm>
              <a:off x="2334672" y="3650069"/>
              <a:ext cx="2393738"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Desktop Kennen Lernen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17</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786693" y="3075057"/>
            <a:ext cx="106186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run [OPTIONS] IMAGE[:TAG|@DIGEST] [COMMAND] [ARG...]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p>
          </p:txBody>
        </p:sp>
      </p:grpSp>
      <p:sp>
        <p:nvSpPr>
          <p:cNvPr id="7" name="Rectangle 1">
            <a:extLst>
              <a:ext uri="{FF2B5EF4-FFF2-40B4-BE49-F238E27FC236}">
                <a16:creationId xmlns:a16="http://schemas.microsoft.com/office/drawing/2014/main" id="{D65E6C84-07B4-DA2E-61A9-72298FC977DA}"/>
              </a:ext>
            </a:extLst>
          </p:cNvPr>
          <p:cNvSpPr>
            <a:spLocks noChangeArrowheads="1"/>
          </p:cNvSpPr>
          <p:nvPr/>
        </p:nvSpPr>
        <p:spPr bwMode="auto">
          <a:xfrm>
            <a:off x="-49651" y="2204916"/>
            <a:ext cx="65" cy="309049"/>
          </a:xfrm>
          <a:prstGeom prst="rect">
            <a:avLst/>
          </a:prstGeom>
          <a:solidFill>
            <a:srgbClr val="0A12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de-DE" altLang="de-DE"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cxnSp>
        <p:nvCxnSpPr>
          <p:cNvPr id="8" name="Gerader Verbinder 7">
            <a:extLst>
              <a:ext uri="{FF2B5EF4-FFF2-40B4-BE49-F238E27FC236}">
                <a16:creationId xmlns:a16="http://schemas.microsoft.com/office/drawing/2014/main" id="{F2E93F03-A060-AA1F-A05A-95C885ECD5B2}"/>
              </a:ext>
            </a:extLst>
          </p:cNvPr>
          <p:cNvCxnSpPr>
            <a:cxnSpLocks/>
          </p:cNvCxnSpPr>
          <p:nvPr/>
        </p:nvCxnSpPr>
        <p:spPr>
          <a:xfrm>
            <a:off x="868887" y="3951367"/>
            <a:ext cx="55547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CED6BA6F-7DDB-A55A-68FA-22432051BC2A}"/>
              </a:ext>
            </a:extLst>
          </p:cNvPr>
          <p:cNvCxnSpPr>
            <a:cxnSpLocks/>
          </p:cNvCxnSpPr>
          <p:nvPr/>
        </p:nvCxnSpPr>
        <p:spPr>
          <a:xfrm flipV="1">
            <a:off x="6423650"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02ECF895-B12E-2368-E06B-58203C02E53B}"/>
              </a:ext>
            </a:extLst>
          </p:cNvPr>
          <p:cNvCxnSpPr>
            <a:cxnSpLocks/>
          </p:cNvCxnSpPr>
          <p:nvPr/>
        </p:nvCxnSpPr>
        <p:spPr>
          <a:xfrm flipV="1">
            <a:off x="848249"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F87CF33F-FEFC-9CF9-386B-5F0C50C2C50D}"/>
              </a:ext>
            </a:extLst>
          </p:cNvPr>
          <p:cNvSpPr txBox="1"/>
          <p:nvPr/>
        </p:nvSpPr>
        <p:spPr>
          <a:xfrm>
            <a:off x="1094692" y="4228324"/>
            <a:ext cx="18565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Grund Befehl Docker</a:t>
            </a:r>
          </a:p>
        </p:txBody>
      </p:sp>
      <p:cxnSp>
        <p:nvCxnSpPr>
          <p:cNvPr id="12" name="Gerader Verbinder 11">
            <a:extLst>
              <a:ext uri="{FF2B5EF4-FFF2-40B4-BE49-F238E27FC236}">
                <a16:creationId xmlns:a16="http://schemas.microsoft.com/office/drawing/2014/main" id="{CB900A97-311F-97B8-A952-4B711194805B}"/>
              </a:ext>
            </a:extLst>
          </p:cNvPr>
          <p:cNvCxnSpPr>
            <a:cxnSpLocks/>
          </p:cNvCxnSpPr>
          <p:nvPr/>
        </p:nvCxnSpPr>
        <p:spPr>
          <a:xfrm flipV="1">
            <a:off x="1310965" y="395593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85080FE-9BF3-C5F4-7871-589992745E70}"/>
              </a:ext>
            </a:extLst>
          </p:cNvPr>
          <p:cNvCxnSpPr>
            <a:cxnSpLocks/>
          </p:cNvCxnSpPr>
          <p:nvPr/>
        </p:nvCxnSpPr>
        <p:spPr>
          <a:xfrm>
            <a:off x="6474587" y="2833537"/>
            <a:ext cx="153572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9C147B9-C7AB-022C-AE10-B05334DE1CA4}"/>
              </a:ext>
            </a:extLst>
          </p:cNvPr>
          <p:cNvCxnSpPr>
            <a:cxnSpLocks/>
          </p:cNvCxnSpPr>
          <p:nvPr/>
        </p:nvCxnSpPr>
        <p:spPr>
          <a:xfrm flipV="1">
            <a:off x="6482359" y="280266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015F85B-AC50-ECB8-E2DB-DF1B5C6B04C4}"/>
              </a:ext>
            </a:extLst>
          </p:cNvPr>
          <p:cNvCxnSpPr>
            <a:cxnSpLocks/>
          </p:cNvCxnSpPr>
          <p:nvPr/>
        </p:nvCxnSpPr>
        <p:spPr>
          <a:xfrm flipV="1">
            <a:off x="8016703" y="280731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373209D-1C67-7C22-7749-AE2FC18A7CFF}"/>
              </a:ext>
            </a:extLst>
          </p:cNvPr>
          <p:cNvCxnSpPr>
            <a:cxnSpLocks/>
          </p:cNvCxnSpPr>
          <p:nvPr/>
        </p:nvCxnSpPr>
        <p:spPr>
          <a:xfrm flipV="1">
            <a:off x="8062719" y="3980234"/>
            <a:ext cx="3151625" cy="247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63BC38C-A76A-AAC4-DF2A-A4BF2D9E2394}"/>
              </a:ext>
            </a:extLst>
          </p:cNvPr>
          <p:cNvCxnSpPr>
            <a:cxnSpLocks/>
          </p:cNvCxnSpPr>
          <p:nvPr/>
        </p:nvCxnSpPr>
        <p:spPr>
          <a:xfrm flipV="1">
            <a:off x="8095316" y="375207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00C38D7-A030-7994-992A-A202EF418D08}"/>
              </a:ext>
            </a:extLst>
          </p:cNvPr>
          <p:cNvCxnSpPr>
            <a:cxnSpLocks/>
          </p:cNvCxnSpPr>
          <p:nvPr/>
        </p:nvCxnSpPr>
        <p:spPr>
          <a:xfrm flipV="1">
            <a:off x="11214344" y="37326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970AB6B2-D21D-5583-DC46-2CFECFD816A0}"/>
              </a:ext>
            </a:extLst>
          </p:cNvPr>
          <p:cNvSpPr txBox="1"/>
          <p:nvPr/>
        </p:nvSpPr>
        <p:spPr>
          <a:xfrm>
            <a:off x="8144399" y="4281423"/>
            <a:ext cx="31983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Erweiterungen und </a:t>
            </a:r>
            <a:r>
              <a:rPr kumimoji="0" lang="de-DE" sz="1400" b="0" i="0" u="none" strike="noStrike" kern="0" cap="none" spc="0" normalizeH="0" baseline="0" noProof="0" dirty="0" err="1">
                <a:ln>
                  <a:noFill/>
                </a:ln>
                <a:solidFill>
                  <a:srgbClr val="000000"/>
                </a:solidFill>
                <a:effectLst/>
                <a:uLnTx/>
                <a:uFillTx/>
                <a:latin typeface="Arial"/>
                <a:cs typeface="Arial"/>
                <a:sym typeface="Arial"/>
              </a:rPr>
              <a:t>Parameterisierung</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4" name="Gerader Verbinder 23">
            <a:extLst>
              <a:ext uri="{FF2B5EF4-FFF2-40B4-BE49-F238E27FC236}">
                <a16:creationId xmlns:a16="http://schemas.microsoft.com/office/drawing/2014/main" id="{63876198-95C0-FD18-1FFC-960741196D0F}"/>
              </a:ext>
            </a:extLst>
          </p:cNvPr>
          <p:cNvCxnSpPr>
            <a:cxnSpLocks/>
          </p:cNvCxnSpPr>
          <p:nvPr/>
        </p:nvCxnSpPr>
        <p:spPr>
          <a:xfrm flipV="1">
            <a:off x="8360672" y="400903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5EC27D-D2B4-325C-F6F6-10379D284E9F}"/>
              </a:ext>
            </a:extLst>
          </p:cNvPr>
          <p:cNvCxnSpPr>
            <a:cxnSpLocks/>
          </p:cNvCxnSpPr>
          <p:nvPr/>
        </p:nvCxnSpPr>
        <p:spPr>
          <a:xfrm flipV="1">
            <a:off x="7814449" y="25611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B224808D-B82B-AF8D-3BDE-9990B0AFA7E0}"/>
              </a:ext>
            </a:extLst>
          </p:cNvPr>
          <p:cNvSpPr txBox="1"/>
          <p:nvPr/>
        </p:nvSpPr>
        <p:spPr>
          <a:xfrm>
            <a:off x="6592934" y="2204805"/>
            <a:ext cx="1417376"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Image Identifier</a:t>
            </a:r>
          </a:p>
        </p:txBody>
      </p:sp>
    </p:spTree>
    <p:extLst>
      <p:ext uri="{BB962C8B-B14F-4D97-AF65-F5344CB8AC3E}">
        <p14:creationId xmlns:p14="http://schemas.microsoft.com/office/powerpoint/2010/main" val="898659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962397"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Was ist </a:t>
            </a:r>
            <a:r>
              <a:rPr lang="de-DE" sz="2800" kern="1200" dirty="0" err="1">
                <a:solidFill>
                  <a:srgbClr val="FFFFFF"/>
                </a:solidFill>
                <a:latin typeface="Bebas Neue" charset="0"/>
                <a:ea typeface="Bebas Neue" charset="0"/>
                <a:cs typeface="Bebas Neue" charset="0"/>
              </a:rPr>
              <a:t>docker</a:t>
            </a:r>
            <a:endParaRPr lang="de-DE" sz="2800" kern="1200" dirty="0">
              <a:solidFill>
                <a:srgbClr val="FFFFFF"/>
              </a:solidFill>
              <a:latin typeface="Bebas Neue" charset="0"/>
              <a:ea typeface="Bebas Neue" charset="0"/>
              <a:cs typeface="Bebas Neue" charset="0"/>
            </a:endParaRP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a:t>
            </a:r>
            <a:r>
              <a:rPr kumimoji="0" lang="de-DE" sz="1333" b="0" i="0" u="none" strike="noStrike" kern="1200" cap="none" spc="0" normalizeH="0" noProof="0" dirty="0">
                <a:ln>
                  <a:noFill/>
                </a:ln>
                <a:solidFill>
                  <a:srgbClr val="FFFFFF"/>
                </a:solidFill>
                <a:effectLst/>
                <a:uLnTx/>
                <a:uFillTx/>
                <a:latin typeface="Open Sans" charset="0"/>
                <a:ea typeface="Open Sans" charset="0"/>
                <a:cs typeface="Open Sans" charset="0"/>
                <a:sym typeface="Arial"/>
              </a:rPr>
              <a:t> Erfahrungen</a:t>
            </a:r>
            <a:endPar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D842FD5F-E594-C535-926D-A108EF37E0BF}"/>
              </a:ext>
            </a:extLst>
          </p:cNvPr>
          <p:cNvPicPr>
            <a:picLocks noGrp="1" noChangeAspect="1"/>
          </p:cNvPicPr>
          <p:nvPr>
            <p:ph type="pic" sz="quarter" idx="10"/>
          </p:nvPr>
        </p:nvPicPr>
        <p:blipFill rotWithShape="1">
          <a:blip r:embed="rId3"/>
          <a:srcRect l="-11084" t="-12604" r="-2072" b="-12604"/>
          <a:stretch/>
        </p:blipFill>
        <p:spPr>
          <a:xfrm>
            <a:off x="4702175" y="0"/>
            <a:ext cx="7489825" cy="6858000"/>
          </a:xfrm>
          <a:solidFill>
            <a:schemeClr val="bg1"/>
          </a:solidFill>
        </p:spPr>
      </p:pic>
    </p:spTree>
    <p:extLst>
      <p:ext uri="{BB962C8B-B14F-4D97-AF65-F5344CB8AC3E}">
        <p14:creationId xmlns:p14="http://schemas.microsoft.com/office/powerpoint/2010/main" val="131964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2443648" y="3075806"/>
              <a:ext cx="1172436"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Nun sind sie gefragt</a:t>
              </a:r>
            </a:p>
          </p:txBody>
        </p:sp>
        <p:sp>
          <p:nvSpPr>
            <p:cNvPr id="10" name="TextBox 9"/>
            <p:cNvSpPr txBox="1"/>
            <p:nvPr/>
          </p:nvSpPr>
          <p:spPr>
            <a:xfrm>
              <a:off x="2443648" y="3414869"/>
              <a:ext cx="6088792" cy="7469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Welche Praktischen Erfahrungen haben Sie mit Docker schon gehabt und welche Fähigkeiten haben Sie erworben. Gehen Sie insbesondere darauf ein welche Themen Docker bei Ihnen im Betrieb</a:t>
              </a:r>
              <a:r>
                <a:rPr lang="de-DE" sz="800" kern="1200" dirty="0">
                  <a:solidFill>
                    <a:srgbClr val="FFFFFF">
                      <a:lumMod val="50000"/>
                    </a:srgbClr>
                  </a:solidFill>
                  <a:latin typeface="Open Sans" charset="0"/>
                  <a:ea typeface="Open Sans" charset="0"/>
                  <a:cs typeface="Open Sans" charset="0"/>
                </a:rPr>
                <a:t> und oder bei der Arbeit beeinflusst, und stellen Sie diese da.</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Hören Sie gut den anderen Schulungsteilnehmern zu, je nach Situation kann eine andere Verwendung Dockers ein sehr großer Pluspunkt sein und eine große Lernerfahrung darstellen.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2717048" cy="739085"/>
            <a:chOff x="465411" y="3651870"/>
            <a:chExt cx="2037787" cy="554314"/>
          </a:xfrm>
        </p:grpSpPr>
        <p:sp>
          <p:nvSpPr>
            <p:cNvPr id="7" name="TextBox 6"/>
            <p:cNvSpPr txBox="1"/>
            <p:nvPr/>
          </p:nvSpPr>
          <p:spPr>
            <a:xfrm>
              <a:off x="467544" y="3651870"/>
              <a:ext cx="2035654"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und Sicherheit</a:t>
              </a:r>
            </a:p>
          </p:txBody>
        </p:sp>
        <p:sp>
          <p:nvSpPr>
            <p:cNvPr id="9" name="TextBox 8"/>
            <p:cNvSpPr txBox="1"/>
            <p:nvPr/>
          </p:nvSpPr>
          <p:spPr>
            <a:xfrm>
              <a:off x="465411" y="3971840"/>
              <a:ext cx="1393108"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Was ist Sicherheit</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4" name="Bildplatzhalter 3" descr="Ein Bild, das Person, draußen, stehend enthält.&#10;&#10;Automatisch generierte Beschreibung">
            <a:extLst>
              <a:ext uri="{FF2B5EF4-FFF2-40B4-BE49-F238E27FC236}">
                <a16:creationId xmlns:a16="http://schemas.microsoft.com/office/drawing/2014/main" id="{9767EDA2-7342-28F8-D3FB-35AAFCD2381E}"/>
              </a:ext>
            </a:extLst>
          </p:cNvPr>
          <p:cNvPicPr>
            <a:picLocks noGrp="1" noChangeAspect="1"/>
          </p:cNvPicPr>
          <p:nvPr>
            <p:ph type="pic" sz="quarter" idx="10"/>
          </p:nvPr>
        </p:nvPicPr>
        <p:blipFill rotWithShape="1">
          <a:blip r:embed="rId3"/>
          <a:srcRect l="600" t="2414" r="-600" b="16812"/>
          <a:stretch/>
        </p:blipFill>
        <p:spPr>
          <a:xfrm>
            <a:off x="0" y="0"/>
            <a:ext cx="12192000" cy="4869160"/>
          </a:xfrm>
        </p:spPr>
      </p:pic>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T-Security: Was Unternehmen jetzt unbedingt tun sollten - Onlineportal von  IT Management">
            <a:extLst>
              <a:ext uri="{FF2B5EF4-FFF2-40B4-BE49-F238E27FC236}">
                <a16:creationId xmlns:a16="http://schemas.microsoft.com/office/drawing/2014/main" id="{8ADF11E7-11CE-9C58-8A9A-20EEEE35CA0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813" b="81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2" name="Группа 1"/>
          <p:cNvGrpSpPr/>
          <p:nvPr/>
        </p:nvGrpSpPr>
        <p:grpSpPr>
          <a:xfrm>
            <a:off x="6096000" y="3429000"/>
            <a:ext cx="5664629" cy="2053302"/>
            <a:chOff x="4572000" y="1031773"/>
            <a:chExt cx="4248472" cy="2332064"/>
          </a:xfrm>
        </p:grpSpPr>
        <p:sp>
          <p:nvSpPr>
            <p:cNvPr id="8" name="Прямоугольник 7"/>
            <p:cNvSpPr/>
            <p:nvPr/>
          </p:nvSpPr>
          <p:spPr>
            <a:xfrm>
              <a:off x="4572000" y="1037484"/>
              <a:ext cx="4248472" cy="2326353"/>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4675896" y="1397525"/>
              <a:ext cx="1974339"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Was verbinden wir unter Sicherheit</a:t>
              </a:r>
            </a:p>
          </p:txBody>
        </p:sp>
        <p:sp>
          <p:nvSpPr>
            <p:cNvPr id="11" name="TextBox 10"/>
            <p:cNvSpPr txBox="1"/>
            <p:nvPr/>
          </p:nvSpPr>
          <p:spPr>
            <a:xfrm>
              <a:off x="4675896" y="1736588"/>
              <a:ext cx="4000560" cy="8854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„Sicherheit bezeichnet allgemein den Zustand, der für Individuen, Gemeinschaften sowie andere Lebewesen, Objekte und Systeme frei von unvertretbaren Risiken ist oder als gefahrenfrei angesehen wird“</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Als IT-Sicherheit oder IT-Security definiert man gemeinhin den Schutz von IT-Systemen vor Schäden und Bedrohungen. Das erstreckt sich von der einzelnen Datei über Computer, Netzwerke, Cloud-Dienste bis hin zu ganzen Rechenzentren. </a:t>
              </a:r>
              <a:r>
                <a:rPr lang="de-DE" sz="800" kern="1200" dirty="0" err="1">
                  <a:solidFill>
                    <a:srgbClr val="FFFFFF">
                      <a:lumMod val="50000"/>
                    </a:srgbClr>
                  </a:solidFill>
                  <a:latin typeface="Open Sans" charset="0"/>
                  <a:ea typeface="Open Sans" charset="0"/>
                  <a:cs typeface="Open Sans" charset="0"/>
                </a:rPr>
                <a:t>Cyber</a:t>
              </a:r>
              <a:r>
                <a:rPr lang="de-DE" sz="800" kern="1200" dirty="0">
                  <a:solidFill>
                    <a:srgbClr val="FFFFFF">
                      <a:lumMod val="50000"/>
                    </a:srgbClr>
                  </a:solidFill>
                  <a:latin typeface="Open Sans" charset="0"/>
                  <a:ea typeface="Open Sans" charset="0"/>
                  <a:cs typeface="Open Sans" charset="0"/>
                </a:rPr>
                <a:t> Security weitet IT-Sicherheit auf den gesamten Cyber-Raum aus.</a:t>
              </a:r>
              <a:endParaRPr lang="ru-RU" sz="800" kern="1200" dirty="0">
                <a:solidFill>
                  <a:srgbClr val="FFFFFF">
                    <a:lumMod val="50000"/>
                  </a:srgbClr>
                </a:solidFill>
                <a:latin typeface="Open Sans" charset="0"/>
                <a:ea typeface="Open Sans" charset="0"/>
                <a:cs typeface="Open Sans" charset="0"/>
              </a:endParaRP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1" name="TextBox 20"/>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22</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763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2035654"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Docker und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sicherheit</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Warum ist Sicherheit so Relevant bei Docker</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8" name="Bildplatzhalter 3" descr="Ein Bild, das Person, draußen, stehend enthält.&#10;&#10;Automatisch generierte Beschreibung">
            <a:extLst>
              <a:ext uri="{FF2B5EF4-FFF2-40B4-BE49-F238E27FC236}">
                <a16:creationId xmlns:a16="http://schemas.microsoft.com/office/drawing/2014/main" id="{F9B6E882-156F-DA55-46EC-51EC459A6046}"/>
              </a:ext>
            </a:extLst>
          </p:cNvPr>
          <p:cNvPicPr>
            <a:picLocks noGrp="1" noChangeAspect="1"/>
          </p:cNvPicPr>
          <p:nvPr>
            <p:ph type="pic" sz="quarter" idx="10"/>
          </p:nvPr>
        </p:nvPicPr>
        <p:blipFill rotWithShape="1">
          <a:blip r:embed="rId3"/>
          <a:srcRect t="9613" b="9613"/>
          <a:stretch/>
        </p:blipFill>
        <p:spPr>
          <a:xfrm>
            <a:off x="0" y="0"/>
            <a:ext cx="12192000" cy="4868863"/>
          </a:xfrm>
        </p:spPr>
      </p:pic>
    </p:spTree>
    <p:extLst>
      <p:ext uri="{BB962C8B-B14F-4D97-AF65-F5344CB8AC3E}">
        <p14:creationId xmlns:p14="http://schemas.microsoft.com/office/powerpoint/2010/main" val="30132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8F63D053-BE65-CD0B-B1DE-99B25FEB330E}"/>
              </a:ext>
            </a:extLst>
          </p:cNvPr>
          <p:cNvPicPr>
            <a:picLocks noGrp="1" noChangeAspect="1"/>
          </p:cNvPicPr>
          <p:nvPr>
            <p:ph type="pic" sz="quarter" idx="10"/>
          </p:nvPr>
        </p:nvPicPr>
        <p:blipFill rotWithShape="1">
          <a:blip r:embed="rId2"/>
          <a:srcRect l="11941" t="-38426" r="1406" b="-20805"/>
          <a:stretch/>
        </p:blipFill>
        <p:spPr>
          <a:xfrm>
            <a:off x="0" y="0"/>
            <a:ext cx="609600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881492"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Verfügbarkeit</a:t>
              </a: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 Anwendung muss erreichbar und funktionell sein. Wenn dies nicht der Fall ist kann dies Finanzielle und Logistische Probleme verursachen. Um dies zu gewährleisten muss</a:t>
              </a:r>
              <a:r>
                <a:rPr lang="de-DE" sz="867" kern="1200" dirty="0">
                  <a:solidFill>
                    <a:srgbClr val="FFFFFF">
                      <a:lumMod val="50000"/>
                    </a:srgbClr>
                  </a:solidFill>
                  <a:latin typeface="Open Sans" charset="0"/>
                  <a:ea typeface="Open Sans" charset="0"/>
                  <a:cs typeface="Open Sans" charset="0"/>
                </a:rPr>
                <a:t>s die Anwendung dauerhaft und gleichbleibend Verfügbar sein,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1515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Benutzerdaten</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meisten Anwendungen haben in einer gewissen Art und Weise Personen bezogene Daten. Diese stehen in Deutschland unter einem hohen Gesetzlichen Schutz. Um diesen Schutz zu gewährleisten muss mit diesen Daten mit besonderer Vorsicht umgegangen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1397258"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rPr>
                <a:t>Kritische Infrastruktur</a:t>
              </a:r>
            </a:p>
          </p:txBody>
        </p:sp>
        <p:sp>
          <p:nvSpPr>
            <p:cNvPr id="20" name="TextBox 19"/>
            <p:cNvSpPr txBox="1"/>
            <p:nvPr/>
          </p:nvSpPr>
          <p:spPr>
            <a:xfrm>
              <a:off x="4283698" y="3529362"/>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Unter manchen Umständen ist das zusammenbrechen der Infrastruktur</a:t>
              </a:r>
              <a:r>
                <a:rPr lang="de-DE" sz="867" kern="1200" dirty="0">
                  <a:solidFill>
                    <a:srgbClr val="FFFFFF">
                      <a:lumMod val="50000"/>
                    </a:srgbClr>
                  </a:solidFill>
                  <a:latin typeface="Open Sans" charset="0"/>
                  <a:ea typeface="Open Sans" charset="0"/>
                  <a:cs typeface="Open Sans" charset="0"/>
                </a:rPr>
                <a:t>, z.b durch einen Angriff ein ernstzunehmende Gefahr. Hier sehe man ein Krankenhaus, wenn in diesem die Digitale Infrastruktur zusammenbricht wird das richtige versorgen der Patienten in Gefahr kommen.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110631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err="1">
                  <a:solidFill>
                    <a:srgbClr val="383838"/>
                  </a:solidFill>
                  <a:latin typeface="Bebas Neue" charset="0"/>
                  <a:ea typeface="Bebas Neue" charset="0"/>
                  <a:cs typeface="Bebas Neue" charset="0"/>
                </a:rPr>
                <a:t>Anwendungs</a:t>
              </a:r>
              <a:r>
                <a:rPr lang="de-DE" sz="1600" kern="1200" dirty="0">
                  <a:solidFill>
                    <a:srgbClr val="383838"/>
                  </a:solidFill>
                  <a:latin typeface="Bebas Neue" charset="0"/>
                  <a:ea typeface="Bebas Neue" charset="0"/>
                  <a:cs typeface="Bebas Neue" charset="0"/>
                </a:rPr>
                <a:t> Daten</a:t>
              </a:r>
              <a:endParaRPr kumimoji="0" lang="de-DE" sz="1600"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Grundlegend sind nicht nur Personenbezogene Daten in Gefahr sondern alle Daten die von der Anwendung gebraucht werden. Diese können zu jederzeit von einem Angreifer Beschlagnahmt und durch Ransomware nicht mehr verfügbar sein,</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98018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474" y="1119832"/>
            <a:ext cx="10144109" cy="5012006"/>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703424" y="1399885"/>
            <a:ext cx="5699262" cy="3650276"/>
          </a:xfrm>
          <a:solidFill>
            <a:schemeClr val="bg1"/>
          </a:solidFill>
        </p:spPr>
      </p:pic>
      <p:grpSp>
        <p:nvGrpSpPr>
          <p:cNvPr id="11" name="Группа 10"/>
          <p:cNvGrpSpPr/>
          <p:nvPr/>
        </p:nvGrpSpPr>
        <p:grpSpPr>
          <a:xfrm>
            <a:off x="4979009" y="4199978"/>
            <a:ext cx="6144683" cy="1258137"/>
            <a:chOff x="2915816" y="1635646"/>
            <a:chExt cx="4608512" cy="1213793"/>
          </a:xfrm>
        </p:grpSpPr>
        <p:sp>
          <p:nvSpPr>
            <p:cNvPr id="3" name="Прямоугольник 2"/>
            <p:cNvSpPr/>
            <p:nvPr/>
          </p:nvSpPr>
          <p:spPr>
            <a:xfrm>
              <a:off x="2915816" y="1635646"/>
              <a:ext cx="4608512" cy="1213793"/>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930784" cy="326621"/>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600" kern="1200" dirty="0">
                  <a:solidFill>
                    <a:srgbClr val="383838"/>
                  </a:solidFill>
                  <a:latin typeface="Bebas Neue" charset="0"/>
                  <a:ea typeface="Bebas Neue" charset="0"/>
                  <a:cs typeface="Bebas Neue" charset="0"/>
                </a:rPr>
                <a:t>Weitere Gründe</a:t>
              </a:r>
              <a:endPar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6" name="TextBox 5"/>
            <p:cNvSpPr txBox="1"/>
            <p:nvPr/>
          </p:nvSpPr>
          <p:spPr>
            <a:xfrm>
              <a:off x="2987554" y="2233218"/>
              <a:ext cx="4320750" cy="44897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folgenden kommen Sie ins Spiel, bitte stellen Sie Ihre wichtigsten Gründe vor warum Sicherheit bei Docker so eine große Rolle spielt und warum diese bei Ihnen eine Relevanz gefunden hat.</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68081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Isolation Kernel Namespaces</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das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A20C4CAB-B24A-EEBA-21A9-28181CF59458}"/>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388536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Text, Frachtcontainer, Outdoorobjekt enthält.&#10;&#10;Automatisch generierte Beschreibung">
            <a:extLst>
              <a:ext uri="{FF2B5EF4-FFF2-40B4-BE49-F238E27FC236}">
                <a16:creationId xmlns:a16="http://schemas.microsoft.com/office/drawing/2014/main" id="{A0FE628E-7CD8-6B26-809E-1AD937A55C0F}"/>
              </a:ext>
            </a:extLst>
          </p:cNvPr>
          <p:cNvPicPr>
            <a:picLocks noGrp="1" noChangeAspect="1"/>
          </p:cNvPicPr>
          <p:nvPr>
            <p:ph type="pic" sz="quarter" idx="10"/>
          </p:nvPr>
        </p:nvPicPr>
        <p:blipFill>
          <a:blip r:embed="rId2"/>
          <a:srcRect t="7966" b="7966"/>
          <a:stretch>
            <a:fillRect/>
          </a:stretch>
        </p:blipFill>
        <p:spPr/>
      </p:pic>
      <p:grpSp>
        <p:nvGrpSpPr>
          <p:cNvPr id="2" name="Группа 1"/>
          <p:cNvGrpSpPr/>
          <p:nvPr/>
        </p:nvGrpSpPr>
        <p:grpSpPr>
          <a:xfrm>
            <a:off x="6096000" y="4569736"/>
            <a:ext cx="5664629" cy="1176247"/>
            <a:chOff x="4572000" y="1031773"/>
            <a:chExt cx="4248472" cy="1469028"/>
          </a:xfrm>
        </p:grpSpPr>
        <p:sp>
          <p:nvSpPr>
            <p:cNvPr id="8" name="Прямоугольник 7"/>
            <p:cNvSpPr/>
            <p:nvPr/>
          </p:nvSpPr>
          <p:spPr>
            <a:xfrm>
              <a:off x="4572000" y="1037484"/>
              <a:ext cx="4248472" cy="1463317"/>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10" name="TextBox 9"/>
            <p:cNvSpPr txBox="1"/>
            <p:nvPr/>
          </p:nvSpPr>
          <p:spPr>
            <a:xfrm>
              <a:off x="4675896" y="1397525"/>
              <a:ext cx="1635304" cy="384517"/>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Isolation Kernel Namespaces</a:t>
              </a:r>
            </a:p>
          </p:txBody>
        </p:sp>
        <p:sp>
          <p:nvSpPr>
            <p:cNvPr id="11" name="TextBox 10"/>
            <p:cNvSpPr txBox="1"/>
            <p:nvPr/>
          </p:nvSpPr>
          <p:spPr>
            <a:xfrm>
              <a:off x="4675896" y="1736588"/>
              <a:ext cx="4000560" cy="501984"/>
            </a:xfrm>
            <a:prstGeom prst="rect">
              <a:avLst/>
            </a:prstGeom>
            <a:noFill/>
          </p:spPr>
          <p:txBody>
            <a:bodyPr wrap="square" rtlCol="0">
              <a:spAutoFit/>
            </a:bodyPr>
            <a:lstStyle/>
            <a:p>
              <a:pPr defTabSz="914377">
                <a:lnSpc>
                  <a:spcPct val="150000"/>
                </a:lnSpc>
                <a:buClrTx/>
              </a:pPr>
              <a:r>
                <a:rPr lang="en-US" sz="800" kern="1200" dirty="0">
                  <a:solidFill>
                    <a:srgbClr val="FFFFFF">
                      <a:lumMod val="50000"/>
                    </a:srgbClr>
                  </a:solidFill>
                  <a:latin typeface="Open Sans" charset="0"/>
                  <a:ea typeface="Open Sans" charset="0"/>
                  <a:cs typeface="Open Sans" charset="0"/>
                </a:rPr>
                <a:t>Namespaces are a feature of the Linux kernel that partitions kernel resources such that one set of processes sees one set of resources and another set of processes sees a different set of resources.</a:t>
              </a:r>
              <a:endParaRPr lang="ru-RU" sz="800" kern="1200" dirty="0">
                <a:solidFill>
                  <a:srgbClr val="FFFFFF">
                    <a:lumMod val="50000"/>
                  </a:srgbClr>
                </a:solidFill>
                <a:latin typeface="Open Sans" charset="0"/>
                <a:ea typeface="Open Sans" charset="0"/>
                <a:cs typeface="Open Sans" charset="0"/>
              </a:endParaRP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1" name="TextBox 20"/>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27</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308684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Bildplatzhalter 14">
            <a:extLst>
              <a:ext uri="{FF2B5EF4-FFF2-40B4-BE49-F238E27FC236}">
                <a16:creationId xmlns:a16="http://schemas.microsoft.com/office/drawing/2014/main" id="{9FAB17C3-69D1-2254-7F30-E20D4CF35D19}"/>
              </a:ext>
            </a:extLst>
          </p:cNvPr>
          <p:cNvPicPr>
            <a:picLocks noChangeAspect="1"/>
          </p:cNvPicPr>
          <p:nvPr/>
        </p:nvPicPr>
        <p:blipFill rotWithShape="1">
          <a:blip r:embed="rId2"/>
          <a:srcRect l="1506" t="12996" r="3806" b="2875"/>
          <a:stretch/>
        </p:blipFill>
        <p:spPr>
          <a:xfrm>
            <a:off x="2177069" y="643466"/>
            <a:ext cx="7837862" cy="5571067"/>
          </a:xfrm>
          <a:prstGeom prst="rect">
            <a:avLst/>
          </a:prstGeom>
          <a:solidFill>
            <a:schemeClr val="bg1"/>
          </a:solidFill>
        </p:spPr>
      </p:pic>
    </p:spTree>
    <p:extLst>
      <p:ext uri="{BB962C8B-B14F-4D97-AF65-F5344CB8AC3E}">
        <p14:creationId xmlns:p14="http://schemas.microsoft.com/office/powerpoint/2010/main" val="2976715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68081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Isolation Kernel Namespaces</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Die Theorie hinter dem Gedanken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A134F536-5FCC-47BB-461E-205513A697D2}"/>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65949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5" y="1630616"/>
            <a:ext cx="4718743" cy="1085182"/>
            <a:chOff x="755576" y="1222961"/>
            <a:chExt cx="3539057" cy="813886"/>
          </a:xfrm>
        </p:grpSpPr>
        <p:sp>
          <p:nvSpPr>
            <p:cNvPr id="243" name="Google Shape;243;p2"/>
            <p:cNvSpPr txBox="1"/>
            <p:nvPr/>
          </p:nvSpPr>
          <p:spPr>
            <a:xfrm>
              <a:off x="755576" y="1222961"/>
              <a:ext cx="8935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Kennen lernen</a:t>
              </a:r>
              <a:endParaRPr/>
            </a:p>
          </p:txBody>
        </p:sp>
        <p:sp>
          <p:nvSpPr>
            <p:cNvPr id="244" name="Google Shape;244;p2"/>
            <p:cNvSpPr txBox="1"/>
            <p:nvPr/>
          </p:nvSpPr>
          <p:spPr>
            <a:xfrm>
              <a:off x="766241" y="1517216"/>
              <a:ext cx="35283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Eine kurze Kennenlernrunde in der sich alle Teilnehmer und ich als Dozent vorstellen und über sich und ihre Erfahrungen mit Docker und besonders im Bezug auf Docker &amp; Sicherheit berichten.</a:t>
              </a:r>
              <a:endParaRPr lang="de-DE"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950995" y="4188708"/>
            <a:ext cx="4718743" cy="1085182"/>
            <a:chOff x="786136" y="2331037"/>
            <a:chExt cx="3539057" cy="813886"/>
          </a:xfrm>
        </p:grpSpPr>
        <p:sp>
          <p:nvSpPr>
            <p:cNvPr id="251" name="Google Shape;251;p2"/>
            <p:cNvSpPr txBox="1"/>
            <p:nvPr/>
          </p:nvSpPr>
          <p:spPr>
            <a:xfrm>
              <a:off x="786136" y="2331037"/>
              <a:ext cx="89952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Was </a:t>
              </a:r>
              <a:r>
                <a:rPr lang="en-US" sz="1600" b="0" i="0" u="none" strike="noStrike" cap="none" dirty="0" err="1">
                  <a:solidFill>
                    <a:srgbClr val="383838"/>
                  </a:solidFill>
                  <a:latin typeface="Bebas Neue"/>
                  <a:ea typeface="Bebas Neue"/>
                  <a:cs typeface="Bebas Neue"/>
                  <a:sym typeface="Bebas Neue"/>
                </a:rPr>
                <a:t>ist</a:t>
              </a:r>
              <a:r>
                <a:rPr lang="en-US" sz="1600" b="0" i="0" u="none" strike="noStrike" cap="none" dirty="0">
                  <a:solidFill>
                    <a:srgbClr val="383838"/>
                  </a:solidFill>
                  <a:latin typeface="Bebas Neue"/>
                  <a:ea typeface="Bebas Neue"/>
                  <a:cs typeface="Bebas Neue"/>
                  <a:sym typeface="Bebas Neue"/>
                </a:rPr>
                <a:t> docker</a:t>
              </a:r>
              <a:endParaRPr sz="1600" b="0" i="0" u="none" strike="noStrike" cap="none" dirty="0">
                <a:solidFill>
                  <a:srgbClr val="383838"/>
                </a:solidFill>
                <a:latin typeface="Bebas Neue"/>
                <a:ea typeface="Bebas Neue"/>
                <a:cs typeface="Bebas Neue"/>
                <a:sym typeface="Bebas Neue"/>
              </a:endParaRPr>
            </a:p>
          </p:txBody>
        </p:sp>
        <p:sp>
          <p:nvSpPr>
            <p:cNvPr id="252" name="Google Shape;252;p2"/>
            <p:cNvSpPr txBox="1"/>
            <p:nvPr/>
          </p:nvSpPr>
          <p:spPr>
            <a:xfrm>
              <a:off x="796801" y="2625292"/>
              <a:ext cx="35283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Die grundlegende Frage bevor wir anfangen können weiter zu arbeiten. Was genau ist Docker, wofür wird es verwendet und warum ist ein Seminar in diesem Thema so wichtig.</a:t>
              </a:r>
              <a:endParaRPr lang="de-DE"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950995" y="3009753"/>
            <a:ext cx="4718742" cy="884999"/>
            <a:chOff x="766241" y="3386918"/>
            <a:chExt cx="3539057" cy="663749"/>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Vorbereitung und Materialien</a:t>
              </a:r>
              <a:endParaRPr lang="de-DE" dirty="0"/>
            </a:p>
          </p:txBody>
        </p:sp>
        <p:sp>
          <p:nvSpPr>
            <p:cNvPr id="260" name="Google Shape;260;p2"/>
            <p:cNvSpPr txBox="1"/>
            <p:nvPr/>
          </p:nvSpPr>
          <p:spPr>
            <a:xfrm>
              <a:off x="776906" y="3681173"/>
              <a:ext cx="3528392"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Wie wird mit Materialien, und Unterlagen umgegangen. Wie funktioniert das Melden sowie die Mitarbeit wären des Seminars.</a:t>
              </a:r>
            </a:p>
          </p:txBody>
        </p:sp>
      </p:grpSp>
      <p:pic>
        <p:nvPicPr>
          <p:cNvPr id="3" name="Bildplatzhalter 2">
            <a:extLst>
              <a:ext uri="{FF2B5EF4-FFF2-40B4-BE49-F238E27FC236}">
                <a16:creationId xmlns:a16="http://schemas.microsoft.com/office/drawing/2014/main" id="{F52EBEA7-FC5A-8D64-6CB5-FA739587260E}"/>
              </a:ext>
            </a:extLst>
          </p:cNvPr>
          <p:cNvPicPr>
            <a:picLocks noGrp="1" noChangeAspect="1"/>
          </p:cNvPicPr>
          <p:nvPr>
            <p:ph type="pic" idx="2"/>
          </p:nvPr>
        </p:nvPicPr>
        <p:blipFill rotWithShape="1">
          <a:blip r:embed="rId3"/>
          <a:srcRect l="16888" t="-14375" r="14658" b="-11414"/>
          <a:stretch/>
        </p:blipFill>
        <p:spPr>
          <a:xfrm>
            <a:off x="6096000" y="0"/>
            <a:ext cx="6096000" cy="6858000"/>
          </a:xfrm>
          <a:prstGeom prst="rect">
            <a:avLst/>
          </a:prstGeom>
          <a:solidFill>
            <a:schemeClr val="bg1"/>
          </a:solidFill>
          <a:ln>
            <a:noFill/>
          </a:ln>
        </p:spPr>
      </p:pic>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871874"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PID Namespace</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PID-Namespaces helfen Containern dabei, Funktionen wie das Anhalten/Fortsetzen von Schritten im Inneren eines Containers und das Verschieben des hochmodernen Containers auf einen neuen Host zu erzeugen. Leider erhalten Prozesse innerhalb eines Containers dieselben PIDs.</a:t>
              </a:r>
              <a:endParaRPr lang="ru-RU" sz="867"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95723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USER namespace</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 User Namespaces erlauben es, die User ID (UID) und Group ID (GID) innerhalb des Containers neu zuzuordnen. Damit sind die UID und GID innerhalb des Containers eine andere als außerhalb.</a:t>
              </a:r>
              <a:endParaRPr lang="ru-RU" sz="867" kern="1200" dirty="0">
                <a:solidFill>
                  <a:srgbClr val="FFFFFF">
                    <a:lumMod val="50000"/>
                  </a:srgbClr>
                </a:solidFill>
                <a:latin typeface="Open Sans" charset="0"/>
                <a:ea typeface="Open Sans" charset="0"/>
                <a:cs typeface="Open Sans" charset="0"/>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895919"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UTS namespace</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1104244"/>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UTS (UNIX Time-Sharing) namespaces allow a single system to appear to have different host and domain names to different processes. "When a process creates a new UTS namespace ... the hostname and domain of the new UTS namespace are copied from the corresponding values in the caller's UTS namespace.</a:t>
              </a:r>
              <a:endParaRPr lang="ru-RU" sz="867" kern="1200" dirty="0">
                <a:solidFill>
                  <a:srgbClr val="FFFFFF">
                    <a:lumMod val="50000"/>
                  </a:srgbClr>
                </a:solidFill>
                <a:latin typeface="Open Sans" charset="0"/>
                <a:ea typeface="Open Sans" charset="0"/>
                <a:cs typeface="Open Sans" charset="0"/>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89832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NET namespace</a:t>
              </a:r>
              <a:endParaRPr lang="ru-RU" sz="1600" kern="1200" dirty="0">
                <a:solidFill>
                  <a:srgbClr val="383838"/>
                </a:solidFill>
                <a:latin typeface="Bebas Neue" charset="0"/>
                <a:ea typeface="Bebas Neue" charset="0"/>
                <a:cs typeface="Bebas Neue" charset="0"/>
              </a:endParaRPr>
            </a:p>
          </p:txBody>
        </p:sp>
        <p:sp>
          <p:nvSpPr>
            <p:cNvPr id="25" name="TextBox 24"/>
            <p:cNvSpPr txBox="1"/>
            <p:nvPr/>
          </p:nvSpPr>
          <p:spPr>
            <a:xfrm>
              <a:off x="6738499" y="3529362"/>
              <a:ext cx="2088502"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Linux-Namespaces erlauben es, mehrere virtuelle Instanzen der Ressourcen eines Hosts und eines Kernels (!) zu definieren und getrennt zu nutzen</a:t>
              </a:r>
              <a:endParaRPr lang="ru-RU" sz="867" kern="1200" dirty="0">
                <a:solidFill>
                  <a:srgbClr val="FFFFFF">
                    <a:lumMod val="50000"/>
                  </a:srgbClr>
                </a:solidFill>
                <a:latin typeface="Open Sans" charset="0"/>
                <a:ea typeface="Open Sans" charset="0"/>
                <a:cs typeface="Open Sans" charset="0"/>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4</a:t>
              </a:r>
              <a:r>
                <a:rPr lang="ru-RU" sz="3733" kern="1200" dirty="0">
                  <a:solidFill>
                    <a:srgbClr val="ECECEC"/>
                  </a:solidFill>
                  <a:latin typeface="Bebas Neue" charset="0"/>
                  <a:ea typeface="Bebas Neue" charset="0"/>
                  <a:cs typeface="Bebas Neue" charset="0"/>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30</a:t>
              </a:r>
              <a:endParaRPr lang="ru-RU" sz="1600" kern="1200" dirty="0">
                <a:ln w="0"/>
                <a:solidFill>
                  <a:srgbClr val="F6B73A"/>
                </a:solidFill>
                <a:latin typeface="Bebas Neue" charset="0"/>
                <a:ea typeface="Bebas Neue" charset="0"/>
                <a:cs typeface="Bebas Neue" charset="0"/>
              </a:endParaRPr>
            </a:p>
          </p:txBody>
        </p:sp>
      </p:grpSp>
      <p:pic>
        <p:nvPicPr>
          <p:cNvPr id="31" name="Bildplatzhalter 31">
            <a:extLst>
              <a:ext uri="{FF2B5EF4-FFF2-40B4-BE49-F238E27FC236}">
                <a16:creationId xmlns:a16="http://schemas.microsoft.com/office/drawing/2014/main" id="{6B8CF6AF-B0A3-F296-E505-1A6638F88A1A}"/>
              </a:ext>
            </a:extLst>
          </p:cNvPr>
          <p:cNvPicPr>
            <a:picLocks noGrp="1" noChangeAspect="1"/>
          </p:cNvPicPr>
          <p:nvPr>
            <p:ph type="pic" sz="quarter" idx="10"/>
          </p:nvPr>
        </p:nvPicPr>
        <p:blipFill rotWithShape="1">
          <a:blip r:embed="rId2"/>
          <a:srcRect l="4977" t="-39560" r="13559" b="-31726"/>
          <a:stretch/>
        </p:blipFill>
        <p:spPr>
          <a:xfrm>
            <a:off x="0" y="0"/>
            <a:ext cx="5327650" cy="6858000"/>
          </a:xfrm>
          <a:solidFill>
            <a:schemeClr val="bg1"/>
          </a:solidFill>
        </p:spPr>
      </p:pic>
    </p:spTree>
    <p:extLst>
      <p:ext uri="{BB962C8B-B14F-4D97-AF65-F5344CB8AC3E}">
        <p14:creationId xmlns:p14="http://schemas.microsoft.com/office/powerpoint/2010/main" val="3321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Ubuntu User Management">
            <a:extLst>
              <a:ext uri="{FF2B5EF4-FFF2-40B4-BE49-F238E27FC236}">
                <a16:creationId xmlns:a16="http://schemas.microsoft.com/office/drawing/2014/main" id="{69F8F391-B067-EFC6-A1AF-F6F196C8D981}"/>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2871" t="1345" r="5979" b="-1345"/>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ll You Need To Know About Processes in Linux [Comprehensive Guide]">
            <a:extLst>
              <a:ext uri="{FF2B5EF4-FFF2-40B4-BE49-F238E27FC236}">
                <a16:creationId xmlns:a16="http://schemas.microsoft.com/office/drawing/2014/main" id="{F9344A7A-5565-B381-0E91-3371454FC7B1}"/>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31" r="23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6384032" y="548681"/>
            <a:ext cx="5274707" cy="1908067"/>
            <a:chOff x="4788024" y="411510"/>
            <a:chExt cx="3956030" cy="1431050"/>
          </a:xfrm>
        </p:grpSpPr>
        <p:sp>
          <p:nvSpPr>
            <p:cNvPr id="13" name="TextBox 12"/>
            <p:cNvSpPr txBox="1"/>
            <p:nvPr/>
          </p:nvSpPr>
          <p:spPr>
            <a:xfrm>
              <a:off x="4788024" y="818577"/>
              <a:ext cx="3956030" cy="10239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Mittels PID Namespaces ist es die Prozesse innerhalb eines Containers andere Prozess </a:t>
              </a:r>
              <a:r>
                <a:rPr lang="de-DE" sz="800" kern="1200" dirty="0" err="1">
                  <a:solidFill>
                    <a:srgbClr val="FFFFFF">
                      <a:lumMod val="50000"/>
                    </a:srgbClr>
                  </a:solidFill>
                  <a:latin typeface="Open Sans" charset="0"/>
                  <a:ea typeface="Open Sans" charset="0"/>
                  <a:cs typeface="Open Sans" charset="0"/>
                </a:rPr>
                <a:t>Ids</a:t>
              </a:r>
              <a:r>
                <a:rPr lang="de-DE" sz="800" kern="1200" dirty="0">
                  <a:solidFill>
                    <a:srgbClr val="FFFFFF">
                      <a:lumMod val="50000"/>
                    </a:srgbClr>
                  </a:solidFill>
                  <a:latin typeface="Open Sans" charset="0"/>
                  <a:ea typeface="Open Sans" charset="0"/>
                  <a:cs typeface="Open Sans" charset="0"/>
                </a:rPr>
                <a:t> zu geben als denen außerhalb. Dies führt dazu das keine Überschneidungen existieren und das kein Prozess einen in einem anderen Container befindenden Prozess sehen und oder verwenden kann.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Großer Vorteil hiervon ist das es so möglich ist alle Prozesse klar von einander zu trennen und somit dafür zu sorgen das keine übergriffigen Prozesse auf andere einwirken können. Zudem erlaubt dies die Unabhängigkeit der Container von einander und vom Host System.</a:t>
              </a:r>
            </a:p>
          </p:txBody>
        </p:sp>
        <p:sp>
          <p:nvSpPr>
            <p:cNvPr id="14" name="TextBox 13"/>
            <p:cNvSpPr txBox="1"/>
            <p:nvPr/>
          </p:nvSpPr>
          <p:spPr>
            <a:xfrm>
              <a:off x="4788024" y="411510"/>
              <a:ext cx="1242167"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PID Namespace</a:t>
              </a:r>
            </a:p>
          </p:txBody>
        </p:sp>
      </p:grpSp>
      <p:grpSp>
        <p:nvGrpSpPr>
          <p:cNvPr id="20" name="Группа 19"/>
          <p:cNvGrpSpPr/>
          <p:nvPr/>
        </p:nvGrpSpPr>
        <p:grpSpPr>
          <a:xfrm>
            <a:off x="431371" y="4005066"/>
            <a:ext cx="5274707" cy="1538735"/>
            <a:chOff x="323528" y="3003798"/>
            <a:chExt cx="3956030" cy="1154051"/>
          </a:xfrm>
        </p:grpSpPr>
        <p:sp>
          <p:nvSpPr>
            <p:cNvPr id="15" name="TextBox 14"/>
            <p:cNvSpPr txBox="1"/>
            <p:nvPr/>
          </p:nvSpPr>
          <p:spPr>
            <a:xfrm>
              <a:off x="323528" y="3410865"/>
              <a:ext cx="3956030" cy="7469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Das Anlegen und Verwalten von Benutzern ist sehr wichtig wenn es um die Arbeit mit Containern geht. Hierbei sei gesagt das es besonders wichtig ist das die Container in Ihrer Instanz nicht die gleichen internen Benutzer und oder Benutzergruppen haben als das Host System und oder unter den Containern. Diese Trennung erlaubt es dafür zu sorgen das kein Container durch einen offenen Benutzter auf einen anderen Container übergreifen kann.</a:t>
              </a:r>
            </a:p>
          </p:txBody>
        </p:sp>
        <p:sp>
          <p:nvSpPr>
            <p:cNvPr id="16" name="TextBox 15"/>
            <p:cNvSpPr txBox="1"/>
            <p:nvPr/>
          </p:nvSpPr>
          <p:spPr>
            <a:xfrm>
              <a:off x="323528" y="3003798"/>
              <a:ext cx="1369606"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USER namespace</a:t>
              </a:r>
              <a:endParaRPr lang="ru-RU" sz="2400" kern="1200" dirty="0">
                <a:solidFill>
                  <a:srgbClr val="383838"/>
                </a:solidFill>
                <a:latin typeface="Bebas Neue" charset="0"/>
                <a:ea typeface="Bebas Neue" charset="0"/>
                <a:cs typeface="Bebas Neue" charset="0"/>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66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10 more quick tips to make Linux networking easier | TechRepublic">
            <a:extLst>
              <a:ext uri="{FF2B5EF4-FFF2-40B4-BE49-F238E27FC236}">
                <a16:creationId xmlns:a16="http://schemas.microsoft.com/office/drawing/2014/main" id="{C6755167-6E73-8B4C-D52A-D59143089074}"/>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4046" b="14046"/>
          <a:stretch>
            <a:fillRect/>
          </a:stretch>
        </p:blipFill>
        <p:spPr bwMode="auto">
          <a:xfrm>
            <a:off x="-3175" y="3429000"/>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Understanding Docker by Creating our Own | by Daniel Mitre | ITNEXT">
            <a:extLst>
              <a:ext uri="{FF2B5EF4-FFF2-40B4-BE49-F238E27FC236}">
                <a16:creationId xmlns:a16="http://schemas.microsoft.com/office/drawing/2014/main" id="{9C0D8FE6-9E80-B526-3D82-671BDCAFAFFD}"/>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7587" r="7587"/>
          <a:stretch>
            <a:fillRect/>
          </a:stretch>
        </p:blipFill>
        <p:spPr bwMode="auto">
          <a:xfrm>
            <a:off x="6096000" y="0"/>
            <a:ext cx="6096000"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Группа 20"/>
          <p:cNvGrpSpPr/>
          <p:nvPr/>
        </p:nvGrpSpPr>
        <p:grpSpPr>
          <a:xfrm>
            <a:off x="5615947" y="2948947"/>
            <a:ext cx="960107" cy="960107"/>
            <a:chOff x="4211960" y="2211710"/>
            <a:chExt cx="720080" cy="720080"/>
          </a:xfrm>
        </p:grpSpPr>
        <p:sp>
          <p:nvSpPr>
            <p:cNvPr id="6" name="Овал 5"/>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7" name="Группа 6"/>
            <p:cNvGrpSpPr/>
            <p:nvPr/>
          </p:nvGrpSpPr>
          <p:grpSpPr>
            <a:xfrm>
              <a:off x="4427984" y="2427734"/>
              <a:ext cx="288032" cy="288032"/>
              <a:chOff x="6514166" y="3404889"/>
              <a:chExt cx="379932" cy="379932"/>
            </a:xfrm>
            <a:solidFill>
              <a:schemeClr val="bg1"/>
            </a:solidFill>
          </p:grpSpPr>
          <p:sp>
            <p:nvSpPr>
              <p:cNvPr id="8"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0"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384824" y="644692"/>
            <a:ext cx="5274707" cy="1538735"/>
            <a:chOff x="288618" y="483518"/>
            <a:chExt cx="3956030" cy="1154051"/>
          </a:xfrm>
        </p:grpSpPr>
        <p:sp>
          <p:nvSpPr>
            <p:cNvPr id="14" name="TextBox 13"/>
            <p:cNvSpPr txBox="1"/>
            <p:nvPr/>
          </p:nvSpPr>
          <p:spPr>
            <a:xfrm>
              <a:off x="288618" y="890585"/>
              <a:ext cx="3956030" cy="7469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Mittels dieser Namespaces ist es möglich auf einem Host viele „virtuelle“ Hosts bzw. Domains vorzugaukeln dies erlaubt es den Containern eigene Bereiche zuzuordnen mit denen agiert werden kann.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Besonders ist dies wichtig um inhaltlich getrennte Bereiche von anderen abzugrenzen und dafür zu sorgen das es keine Überschneidungen gibt.</a:t>
              </a:r>
            </a:p>
          </p:txBody>
        </p:sp>
        <p:sp>
          <p:nvSpPr>
            <p:cNvPr id="15" name="TextBox 14"/>
            <p:cNvSpPr txBox="1"/>
            <p:nvPr/>
          </p:nvSpPr>
          <p:spPr>
            <a:xfrm>
              <a:off x="288618" y="483518"/>
              <a:ext cx="1277032"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UTS namespace</a:t>
              </a:r>
            </a:p>
          </p:txBody>
        </p:sp>
      </p:grpSp>
      <p:grpSp>
        <p:nvGrpSpPr>
          <p:cNvPr id="3" name="Группа 2"/>
          <p:cNvGrpSpPr/>
          <p:nvPr/>
        </p:nvGrpSpPr>
        <p:grpSpPr>
          <a:xfrm>
            <a:off x="6480043" y="4070117"/>
            <a:ext cx="5274707" cy="1908067"/>
            <a:chOff x="4860032" y="3052586"/>
            <a:chExt cx="3956030" cy="1431050"/>
          </a:xfrm>
        </p:grpSpPr>
        <p:sp>
          <p:nvSpPr>
            <p:cNvPr id="16" name="TextBox 15"/>
            <p:cNvSpPr txBox="1"/>
            <p:nvPr/>
          </p:nvSpPr>
          <p:spPr>
            <a:xfrm>
              <a:off x="4860032" y="3459653"/>
              <a:ext cx="3956030" cy="10239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Dies bezieht sich auf die Netzwerke die hinter Docker stehen und die komplett getrennt von einander eigene “virtuelle” Netzwerke erstellen können. In Bezug auf einzelne Container oder mehrere Container zusammen. Der Vorteil hiervon ist das die Container die noch zusammen gehören mit einander reden können aber alle anderen Container klar und deutlich von einander getrennt sind.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Dies führt dazu das es keine Logischen Überschneidungspunkte gibt und somit eine ausreichende Sicherheit gewährleistet ist. </a:t>
              </a:r>
            </a:p>
          </p:txBody>
        </p:sp>
        <p:sp>
          <p:nvSpPr>
            <p:cNvPr id="17" name="TextBox 16"/>
            <p:cNvSpPr txBox="1"/>
            <p:nvPr/>
          </p:nvSpPr>
          <p:spPr>
            <a:xfrm>
              <a:off x="4860032" y="3052586"/>
              <a:ext cx="1281841"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NET namespace</a:t>
              </a:r>
              <a:endParaRPr lang="ru-RU" sz="2400" kern="1200" dirty="0">
                <a:solidFill>
                  <a:srgbClr val="383838"/>
                </a:solidFill>
                <a:latin typeface="Bebas Neue" charset="0"/>
                <a:ea typeface="Bebas Neue" charset="0"/>
                <a:cs typeface="Bebas Neue" charset="0"/>
              </a:endParaRP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32</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016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fltVal val="0"/>
                                          </p:val>
                                        </p:tav>
                                        <p:tav tm="100000">
                                          <p:val>
                                            <p:strVal val="#ppt_w"/>
                                          </p:val>
                                        </p:tav>
                                      </p:tavLst>
                                    </p:anim>
                                    <p:anim calcmode="lin" valueType="num">
                                      <p:cBhvr>
                                        <p:cTn id="18" dur="1000" fill="hold"/>
                                        <p:tgtEl>
                                          <p:spTgt spid="21"/>
                                        </p:tgtEl>
                                        <p:attrNameLst>
                                          <p:attrName>ppt_h</p:attrName>
                                        </p:attrNameLst>
                                      </p:cBhvr>
                                      <p:tavLst>
                                        <p:tav tm="0">
                                          <p:val>
                                            <p:fltVal val="0"/>
                                          </p:val>
                                        </p:tav>
                                        <p:tav tm="100000">
                                          <p:val>
                                            <p:strVal val="#ppt_h"/>
                                          </p:val>
                                        </p:tav>
                                      </p:tavLst>
                                    </p:anim>
                                    <p:anim calcmode="lin" valueType="num">
                                      <p:cBhvr>
                                        <p:cTn id="19" dur="1000" fill="hold"/>
                                        <p:tgtEl>
                                          <p:spTgt spid="21"/>
                                        </p:tgtEl>
                                        <p:attrNameLst>
                                          <p:attrName>style.rotation</p:attrName>
                                        </p:attrNameLst>
                                      </p:cBhvr>
                                      <p:tavLst>
                                        <p:tav tm="0">
                                          <p:val>
                                            <p:fltVal val="90"/>
                                          </p:val>
                                        </p:tav>
                                        <p:tav tm="100000">
                                          <p:val>
                                            <p:fltVal val="0"/>
                                          </p:val>
                                        </p:tav>
                                      </p:tavLst>
                                    </p:anim>
                                    <p:animEffect transition="in" filter="fade">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descr="Ein Bild, das Essen, Gericht enthält.&#10;&#10;Automatisch generierte Beschreibung">
            <a:extLst>
              <a:ext uri="{FF2B5EF4-FFF2-40B4-BE49-F238E27FC236}">
                <a16:creationId xmlns:a16="http://schemas.microsoft.com/office/drawing/2014/main" id="{3222CA4B-FFA3-5D78-CF9B-2A0B84ACA9F6}"/>
              </a:ext>
            </a:extLst>
          </p:cNvPr>
          <p:cNvPicPr>
            <a:picLocks noGrp="1" noChangeAspect="1"/>
          </p:cNvPicPr>
          <p:nvPr>
            <p:ph type="pic" sz="quarter" idx="10"/>
          </p:nvPr>
        </p:nvPicPr>
        <p:blipFill>
          <a:blip r:embed="rId2"/>
          <a:srcRect t="10455" b="10455"/>
          <a:stretch>
            <a:fillRect/>
          </a:stretch>
        </p:blipFill>
        <p:spPr>
          <a:xfrm>
            <a:off x="2063750" y="0"/>
            <a:ext cx="10128250" cy="4005263"/>
          </a:xfrm>
        </p:spPr>
      </p:pic>
      <p:sp>
        <p:nvSpPr>
          <p:cNvPr id="5" name="TextBox 4"/>
          <p:cNvSpPr txBox="1"/>
          <p:nvPr/>
        </p:nvSpPr>
        <p:spPr>
          <a:xfrm>
            <a:off x="143339" y="4323536"/>
            <a:ext cx="1233030" cy="954107"/>
          </a:xfrm>
          <a:prstGeom prst="rect">
            <a:avLst/>
          </a:prstGeom>
          <a:noFill/>
        </p:spPr>
        <p:txBody>
          <a:bodyPr wrap="none" rtlCol="0">
            <a:spAutoFit/>
          </a:bodyPr>
          <a:lstStyle/>
          <a:p>
            <a:pPr defTabSz="914377">
              <a:buClrTx/>
            </a:pPr>
            <a:r>
              <a:rPr lang="de-DE" sz="2800" kern="1200" dirty="0">
                <a:solidFill>
                  <a:srgbClr val="383838"/>
                </a:solidFill>
                <a:latin typeface="Bebas Neue" charset="0"/>
                <a:ea typeface="Bebas Neue" charset="0"/>
                <a:cs typeface="Bebas Neue" charset="0"/>
              </a:rPr>
              <a:t>Wissens-</a:t>
            </a:r>
          </a:p>
          <a:p>
            <a:pPr defTabSz="914377">
              <a:buClrTx/>
            </a:pPr>
            <a:r>
              <a:rPr lang="de-DE" sz="2800" kern="1200" dirty="0">
                <a:solidFill>
                  <a:srgbClr val="383838"/>
                </a:solidFill>
                <a:latin typeface="Bebas Neue" charset="0"/>
                <a:ea typeface="Bebas Neue" charset="0"/>
                <a:cs typeface="Bebas Neue" charset="0"/>
              </a:rPr>
              <a:t>Runde</a:t>
            </a:r>
          </a:p>
        </p:txBody>
      </p:sp>
      <p:grpSp>
        <p:nvGrpSpPr>
          <p:cNvPr id="2" name="Группа 1"/>
          <p:cNvGrpSpPr/>
          <p:nvPr/>
        </p:nvGrpSpPr>
        <p:grpSpPr>
          <a:xfrm>
            <a:off x="2543605" y="3621021"/>
            <a:ext cx="4416491" cy="1920213"/>
            <a:chOff x="1907704" y="2715766"/>
            <a:chExt cx="3312368" cy="1440160"/>
          </a:xfrm>
        </p:grpSpPr>
        <p:sp>
          <p:nvSpPr>
            <p:cNvPr id="6" name="Прямоугольник 5"/>
            <p:cNvSpPr/>
            <p:nvPr/>
          </p:nvSpPr>
          <p:spPr>
            <a:xfrm>
              <a:off x="1907704" y="2715766"/>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1907704" y="271576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1979442" y="3019909"/>
              <a:ext cx="1322718"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Eigene Erfahrungen</a:t>
              </a:r>
            </a:p>
          </p:txBody>
        </p:sp>
        <p:sp>
          <p:nvSpPr>
            <p:cNvPr id="9" name="TextBox 8"/>
            <p:cNvSpPr txBox="1"/>
            <p:nvPr/>
          </p:nvSpPr>
          <p:spPr>
            <a:xfrm>
              <a:off x="1979442" y="3313339"/>
              <a:ext cx="3240630"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Welche Erfahrungen haben Sie schon mit Namespaces gemacht, benutzen Sie diese schon in Ihrer Täglichen Arbeit und wenn ja was haben Sie mit dem nun erworbenen Wissen vor.</a:t>
              </a:r>
            </a:p>
          </p:txBody>
        </p:sp>
        <p:grpSp>
          <p:nvGrpSpPr>
            <p:cNvPr id="10" name="Группа 9"/>
            <p:cNvGrpSpPr/>
            <p:nvPr/>
          </p:nvGrpSpPr>
          <p:grpSpPr>
            <a:xfrm>
              <a:off x="4788024" y="2878419"/>
              <a:ext cx="288031" cy="250757"/>
              <a:chOff x="685241" y="3612514"/>
              <a:chExt cx="406897" cy="354240"/>
            </a:xfrm>
            <a:solidFill>
              <a:schemeClr val="tx1">
                <a:lumMod val="95000"/>
                <a:lumOff val="5000"/>
              </a:schemeClr>
            </a:solidFill>
          </p:grpSpPr>
          <p:sp>
            <p:nvSpPr>
              <p:cNvPr id="11"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2"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3"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4"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5"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6"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grpSp>
        <p:nvGrpSpPr>
          <p:cNvPr id="31" name="Группа 30"/>
          <p:cNvGrpSpPr/>
          <p:nvPr/>
        </p:nvGrpSpPr>
        <p:grpSpPr>
          <a:xfrm>
            <a:off x="7177932" y="3625293"/>
            <a:ext cx="4416491" cy="1920213"/>
            <a:chOff x="5383449" y="2718970"/>
            <a:chExt cx="3312368" cy="1440160"/>
          </a:xfrm>
        </p:grpSpPr>
        <p:sp>
          <p:nvSpPr>
            <p:cNvPr id="17" name="Прямоугольник 16"/>
            <p:cNvSpPr/>
            <p:nvPr/>
          </p:nvSpPr>
          <p:spPr>
            <a:xfrm>
              <a:off x="5383449" y="2718970"/>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5383449" y="271897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5455187" y="3023113"/>
              <a:ext cx="1168830"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Weitere Beispiele</a:t>
              </a:r>
            </a:p>
          </p:txBody>
        </p:sp>
        <p:sp>
          <p:nvSpPr>
            <p:cNvPr id="20" name="TextBox 19"/>
            <p:cNvSpPr txBox="1"/>
            <p:nvPr/>
          </p:nvSpPr>
          <p:spPr>
            <a:xfrm>
              <a:off x="5455187" y="3316543"/>
              <a:ext cx="3240630"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Nennen Sie nun eigene Beispiele und oder Verwendungen wo genau die Namespaces besonderen Gebrauch und Einsatz finden. Gehen Sie hier insbesondere auf Ihre Berufliche Erfahrung ein.</a:t>
              </a:r>
            </a:p>
          </p:txBody>
        </p:sp>
        <p:grpSp>
          <p:nvGrpSpPr>
            <p:cNvPr id="21" name="Группа 20"/>
            <p:cNvGrpSpPr/>
            <p:nvPr/>
          </p:nvGrpSpPr>
          <p:grpSpPr>
            <a:xfrm>
              <a:off x="8263769" y="2881623"/>
              <a:ext cx="288031" cy="250757"/>
              <a:chOff x="685241" y="3612514"/>
              <a:chExt cx="406897" cy="354240"/>
            </a:xfrm>
            <a:solidFill>
              <a:schemeClr val="tx1">
                <a:lumMod val="95000"/>
                <a:lumOff val="5000"/>
              </a:schemeClr>
            </a:solidFill>
          </p:grpSpPr>
          <p:sp>
            <p:nvSpPr>
              <p:cNvPr id="22"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3"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4"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5"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6"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7"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495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680816"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Isolation Kernel Namespaces</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 Umsetzung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DCE69344-08DC-0543-4473-6158F3F9D434}"/>
              </a:ext>
            </a:extLst>
          </p:cNvPr>
          <p:cNvPicPr>
            <a:picLocks noGrp="1" noChangeAspect="1"/>
          </p:cNvPicPr>
          <p:nvPr>
            <p:ph type="pic" sz="quarter" idx="10"/>
          </p:nvPr>
        </p:nvPicPr>
        <p:blipFill>
          <a:blip r:embed="rId3"/>
          <a:srcRect l="9531" r="9531"/>
          <a:stretch>
            <a:fillRect/>
          </a:stretch>
        </p:blipFill>
        <p:spPr>
          <a:xfrm>
            <a:off x="4702175" y="0"/>
            <a:ext cx="7489825" cy="6858000"/>
          </a:xfrm>
        </p:spPr>
      </p:pic>
    </p:spTree>
    <p:extLst>
      <p:ext uri="{BB962C8B-B14F-4D97-AF65-F5344CB8AC3E}">
        <p14:creationId xmlns:p14="http://schemas.microsoft.com/office/powerpoint/2010/main" val="291329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10 more quick tips to make Linux networking easier | TechRepublic">
            <a:extLst>
              <a:ext uri="{FF2B5EF4-FFF2-40B4-BE49-F238E27FC236}">
                <a16:creationId xmlns:a16="http://schemas.microsoft.com/office/drawing/2014/main" id="{6D416E05-2B62-3120-2D5E-5D7C42068611}"/>
              </a:ext>
            </a:extLst>
          </p:cNvPr>
          <p:cNvPicPr>
            <a:picLocks noGrp="1" noChangeAspect="1" noChangeArrowheads="1"/>
          </p:cNvPicPr>
          <p:nvPr>
            <p:ph type="pic" sz="quarter" idx="14"/>
          </p:nvPr>
        </p:nvPicPr>
        <p:blipFill rotWithShape="1">
          <a:blip r:embed="rId2">
            <a:extLst>
              <a:ext uri="{28A0092B-C50C-407E-A947-70E740481C1C}">
                <a14:useLocalDpi xmlns:a14="http://schemas.microsoft.com/office/drawing/2010/main" val="0"/>
              </a:ext>
            </a:extLst>
          </a:blip>
          <a:srcRect l="-507" t="231" r="18559" b="-231"/>
          <a:stretch/>
        </p:blipFill>
        <p:spPr bwMode="auto">
          <a:xfrm>
            <a:off x="8591550" y="3429000"/>
            <a:ext cx="3600450" cy="3436938"/>
          </a:xfrm>
          <a:prstGeom prst="rect">
            <a:avLst/>
          </a:prstGeom>
          <a:noFill/>
          <a:extLst>
            <a:ext uri="{909E8E84-426E-40DD-AFC4-6F175D3DCCD1}">
              <a14:hiddenFill xmlns:a14="http://schemas.microsoft.com/office/drawing/2010/main">
                <a:solidFill>
                  <a:srgbClr val="FFFFFF"/>
                </a:solidFill>
              </a14:hiddenFill>
            </a:ext>
          </a:extLst>
        </p:spPr>
      </p:pic>
      <p:pic>
        <p:nvPicPr>
          <p:cNvPr id="20" name="Bildplatzhalter 19" descr="Ein Bild, das Essen, Gericht enthält.&#10;&#10;Automatisch generierte Beschreibung">
            <a:extLst>
              <a:ext uri="{FF2B5EF4-FFF2-40B4-BE49-F238E27FC236}">
                <a16:creationId xmlns:a16="http://schemas.microsoft.com/office/drawing/2014/main" id="{2A763FDD-8837-8787-4B2D-96AD449ACA61}"/>
              </a:ext>
            </a:extLst>
          </p:cNvPr>
          <p:cNvPicPr>
            <a:picLocks noGrp="1" noChangeAspect="1"/>
          </p:cNvPicPr>
          <p:nvPr>
            <p:ph type="pic" sz="quarter" idx="13"/>
          </p:nvPr>
        </p:nvPicPr>
        <p:blipFill rotWithShape="1">
          <a:blip r:embed="rId3"/>
          <a:srcRect l="45354" t="576" r="2146" b="-576"/>
          <a:stretch/>
        </p:blipFill>
        <p:spPr>
          <a:xfrm>
            <a:off x="8592277" y="0"/>
            <a:ext cx="3599723" cy="3429000"/>
          </a:xfrm>
        </p:spPr>
      </p:pic>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1052042" y="3332992"/>
            <a:ext cx="2149085" cy="1474629"/>
            <a:chOff x="789031" y="2499742"/>
            <a:chExt cx="1611814" cy="1105971"/>
          </a:xfrm>
        </p:grpSpPr>
        <p:sp>
          <p:nvSpPr>
            <p:cNvPr id="8" name="Прямоугольник 7"/>
            <p:cNvSpPr/>
            <p:nvPr/>
          </p:nvSpPr>
          <p:spPr>
            <a:xfrm>
              <a:off x="789031" y="2766397"/>
              <a:ext cx="559288" cy="223090"/>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1</a:t>
              </a:r>
              <a:endParaRPr lang="ru-RU" sz="1333" kern="1200" dirty="0">
                <a:solidFill>
                  <a:srgbClr val="383838"/>
                </a:solidFill>
                <a:latin typeface="Bebas Neue" charset="0"/>
                <a:ea typeface="Bebas Neue" charset="0"/>
                <a:cs typeface="Bebas Neue" charset="0"/>
              </a:endParaRPr>
            </a:p>
          </p:txBody>
        </p:sp>
        <p:sp>
          <p:nvSpPr>
            <p:cNvPr id="9" name="TextBox 8"/>
            <p:cNvSpPr txBox="1"/>
            <p:nvPr/>
          </p:nvSpPr>
          <p:spPr>
            <a:xfrm>
              <a:off x="789031" y="2997229"/>
              <a:ext cx="1611814"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Lesen Sie sich folgenden Artikel durch. </a:t>
              </a:r>
              <a:r>
                <a:rPr lang="de-DE" sz="800" kern="1200" dirty="0">
                  <a:solidFill>
                    <a:srgbClr val="FFFFFF">
                      <a:lumMod val="50000"/>
                    </a:srgbClr>
                  </a:solidFill>
                  <a:latin typeface="Open Sans" charset="0"/>
                  <a:ea typeface="Open Sans" charset="0"/>
                  <a:cs typeface="Open Sans" charset="0"/>
                  <a:hlinkClick r:id="rId4"/>
                </a:rPr>
                <a:t>https://resources.infosecinstitute.com/topic/securing-containers-using-docker-isolation/</a:t>
              </a:r>
              <a:endParaRPr lang="de-DE" sz="800" kern="1200" dirty="0">
                <a:solidFill>
                  <a:srgbClr val="FFFFFF">
                    <a:lumMod val="50000"/>
                  </a:srgbClr>
                </a:solidFill>
                <a:latin typeface="Open Sans" charset="0"/>
                <a:ea typeface="Open Sans" charset="0"/>
                <a:cs typeface="Open Sans" charset="0"/>
              </a:endParaRP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3" name="Группа 2"/>
          <p:cNvGrpSpPr/>
          <p:nvPr/>
        </p:nvGrpSpPr>
        <p:grpSpPr>
          <a:xfrm>
            <a:off x="3300685" y="3332989"/>
            <a:ext cx="2248644" cy="1475289"/>
            <a:chOff x="2475513" y="2499742"/>
            <a:chExt cx="1686483" cy="1106467"/>
          </a:xfrm>
        </p:grpSpPr>
        <p:sp>
          <p:nvSpPr>
            <p:cNvPr id="11" name="Прямоугольник 10"/>
            <p:cNvSpPr/>
            <p:nvPr/>
          </p:nvSpPr>
          <p:spPr>
            <a:xfrm>
              <a:off x="2475514" y="2766893"/>
              <a:ext cx="559288" cy="223091"/>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2</a:t>
              </a:r>
              <a:endParaRPr lang="ru-RU" sz="1333" kern="1200" dirty="0">
                <a:solidFill>
                  <a:srgbClr val="383838"/>
                </a:solidFill>
                <a:latin typeface="Bebas Neue" charset="0"/>
                <a:ea typeface="Bebas Neue" charset="0"/>
                <a:cs typeface="Bebas Neue" charset="0"/>
              </a:endParaRPr>
            </a:p>
          </p:txBody>
        </p:sp>
        <p:sp>
          <p:nvSpPr>
            <p:cNvPr id="12" name="TextBox 11"/>
            <p:cNvSpPr txBox="1"/>
            <p:nvPr/>
          </p:nvSpPr>
          <p:spPr>
            <a:xfrm>
              <a:off x="2475513" y="2997725"/>
              <a:ext cx="1686483"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Folgen Sie den beschriebenen Beispiele in dem Artikel. Dazu schreiben Sie sich Ihre Erkenntnisse auf um diese im Anschluss in der Gruppe zu diskutieren.</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559288"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Aufgabe 3</a:t>
              </a:r>
            </a:p>
          </p:txBody>
        </p:sp>
        <p:sp>
          <p:nvSpPr>
            <p:cNvPr id="15" name="TextBox 14"/>
            <p:cNvSpPr txBox="1"/>
            <p:nvPr/>
          </p:nvSpPr>
          <p:spPr>
            <a:xfrm>
              <a:off x="4161996" y="2997229"/>
              <a:ext cx="1645497"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Gruppen Diskussion was genau nun hier vorgeht und wieso diese Isolierung so wichtig ist.</a:t>
              </a:r>
              <a:endParaRPr lang="ru-RU" sz="800" kern="1200" dirty="0">
                <a:solidFill>
                  <a:srgbClr val="FFFFFF">
                    <a:lumMod val="50000"/>
                  </a:srgbClr>
                </a:solidFill>
                <a:latin typeface="Open Sans" charset="0"/>
                <a:ea typeface="Open Sans" charset="0"/>
                <a:cs typeface="Open Sans" charset="0"/>
              </a:endParaRP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762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1479012"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Control Groups</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Was ist das</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4" name="Bildplatzhalter 3" descr="Ein Bild, das Gras, Schaf, draußen, Feld enthält.&#10;&#10;Automatisch generierte Beschreibung">
            <a:extLst>
              <a:ext uri="{FF2B5EF4-FFF2-40B4-BE49-F238E27FC236}">
                <a16:creationId xmlns:a16="http://schemas.microsoft.com/office/drawing/2014/main" id="{A44895ED-8A68-E337-683E-EB9AFD35AEF5}"/>
              </a:ext>
            </a:extLst>
          </p:cNvPr>
          <p:cNvPicPr>
            <a:picLocks noGrp="1" noChangeAspect="1"/>
          </p:cNvPicPr>
          <p:nvPr>
            <p:ph type="pic" sz="quarter" idx="10"/>
          </p:nvPr>
        </p:nvPicPr>
        <p:blipFill>
          <a:blip r:embed="rId3"/>
          <a:srcRect t="4161" b="4161"/>
          <a:stretch>
            <a:fillRect/>
          </a:stretch>
        </p:blipFill>
        <p:spPr/>
      </p:pic>
    </p:spTree>
    <p:extLst>
      <p:ext uri="{BB962C8B-B14F-4D97-AF65-F5344CB8AC3E}">
        <p14:creationId xmlns:p14="http://schemas.microsoft.com/office/powerpoint/2010/main" val="70124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Text, Frachtcontainer, Outdoorobjekt enthält.&#10;&#10;Automatisch generierte Beschreibung">
            <a:extLst>
              <a:ext uri="{FF2B5EF4-FFF2-40B4-BE49-F238E27FC236}">
                <a16:creationId xmlns:a16="http://schemas.microsoft.com/office/drawing/2014/main" id="{22E1B755-5C54-9AAF-0CE1-E9AE2CBCBF83}"/>
              </a:ext>
            </a:extLst>
          </p:cNvPr>
          <p:cNvPicPr>
            <a:picLocks noGrp="1" noChangeAspect="1"/>
          </p:cNvPicPr>
          <p:nvPr>
            <p:ph type="pic" sz="quarter" idx="10"/>
          </p:nvPr>
        </p:nvPicPr>
        <p:blipFill>
          <a:blip r:embed="rId2"/>
          <a:srcRect t="7130" b="7130"/>
          <a:stretch>
            <a:fillRect/>
          </a:stretch>
        </p:blipFill>
        <p:spPr>
          <a:xfrm>
            <a:off x="0" y="0"/>
            <a:ext cx="12192000" cy="6989763"/>
          </a:xfrm>
        </p:spPr>
      </p:pic>
      <p:sp>
        <p:nvSpPr>
          <p:cNvPr id="5" name="TextBox 4"/>
          <p:cNvSpPr txBox="1"/>
          <p:nvPr/>
        </p:nvSpPr>
        <p:spPr>
          <a:xfrm>
            <a:off x="143339" y="4323536"/>
            <a:ext cx="1164101" cy="954107"/>
          </a:xfrm>
          <a:prstGeom prst="rect">
            <a:avLst/>
          </a:prstGeom>
          <a:noFill/>
        </p:spPr>
        <p:txBody>
          <a:bodyPr wrap="none" rtlCol="0">
            <a:spAutoFit/>
          </a:bodyPr>
          <a:lstStyle/>
          <a:p>
            <a:pPr defTabSz="914377">
              <a:buClrTx/>
            </a:pPr>
            <a:r>
              <a:rPr lang="de-DE" sz="2800" kern="1200" dirty="0">
                <a:solidFill>
                  <a:srgbClr val="383838"/>
                </a:solidFill>
                <a:latin typeface="Bebas Neue" charset="0"/>
                <a:ea typeface="Bebas Neue" charset="0"/>
                <a:cs typeface="Bebas Neue" charset="0"/>
              </a:rPr>
              <a:t>Control</a:t>
            </a:r>
          </a:p>
          <a:p>
            <a:pPr defTabSz="914377">
              <a:buClrTx/>
            </a:pPr>
            <a:r>
              <a:rPr lang="de-DE" sz="2800" kern="1200" dirty="0">
                <a:solidFill>
                  <a:srgbClr val="383838"/>
                </a:solidFill>
                <a:latin typeface="Bebas Neue" charset="0"/>
                <a:ea typeface="Bebas Neue" charset="0"/>
                <a:cs typeface="Bebas Neue" charset="0"/>
              </a:rPr>
              <a:t>Groups</a:t>
            </a:r>
          </a:p>
        </p:txBody>
      </p:sp>
      <p:grpSp>
        <p:nvGrpSpPr>
          <p:cNvPr id="2" name="Группа 1"/>
          <p:cNvGrpSpPr/>
          <p:nvPr/>
        </p:nvGrpSpPr>
        <p:grpSpPr>
          <a:xfrm>
            <a:off x="2543605" y="3621021"/>
            <a:ext cx="4416491" cy="1920213"/>
            <a:chOff x="1907704" y="2715766"/>
            <a:chExt cx="3312368" cy="1440160"/>
          </a:xfrm>
        </p:grpSpPr>
        <p:sp>
          <p:nvSpPr>
            <p:cNvPr id="6" name="Прямоугольник 5"/>
            <p:cNvSpPr/>
            <p:nvPr/>
          </p:nvSpPr>
          <p:spPr>
            <a:xfrm>
              <a:off x="1907704" y="2715766"/>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1907704" y="271576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1979442" y="3019909"/>
              <a:ext cx="733615"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Definition</a:t>
              </a:r>
            </a:p>
          </p:txBody>
        </p:sp>
        <p:sp>
          <p:nvSpPr>
            <p:cNvPr id="9" name="TextBox 8"/>
            <p:cNvSpPr txBox="1"/>
            <p:nvPr/>
          </p:nvSpPr>
          <p:spPr>
            <a:xfrm>
              <a:off x="1979442" y="3313339"/>
              <a:ext cx="3240630" cy="503696"/>
            </a:xfrm>
            <a:prstGeom prst="rect">
              <a:avLst/>
            </a:prstGeom>
            <a:noFill/>
          </p:spPr>
          <p:txBody>
            <a:bodyPr wrap="square" rtlCol="0">
              <a:spAutoFit/>
            </a:bodyPr>
            <a:lstStyle/>
            <a:p>
              <a:pPr defTabSz="914377">
                <a:lnSpc>
                  <a:spcPct val="150000"/>
                </a:lnSpc>
                <a:buClrTx/>
              </a:pPr>
              <a:r>
                <a:rPr lang="en-GB" sz="867" kern="1200" dirty="0">
                  <a:solidFill>
                    <a:srgbClr val="FFFFFF">
                      <a:lumMod val="50000"/>
                    </a:srgbClr>
                  </a:solidFill>
                  <a:latin typeface="Open Sans" charset="0"/>
                  <a:ea typeface="Open Sans" charset="0"/>
                  <a:cs typeface="Open Sans" charset="0"/>
                </a:rPr>
                <a:t>Control Groups (</a:t>
              </a:r>
              <a:r>
                <a:rPr lang="en-GB" sz="867" kern="1200" dirty="0" err="1">
                  <a:solidFill>
                    <a:srgbClr val="FFFFFF">
                      <a:lumMod val="50000"/>
                    </a:srgbClr>
                  </a:solidFill>
                  <a:latin typeface="Open Sans" charset="0"/>
                  <a:ea typeface="Open Sans" charset="0"/>
                  <a:cs typeface="Open Sans" charset="0"/>
                </a:rPr>
                <a:t>cgroups</a:t>
              </a:r>
              <a:r>
                <a:rPr lang="en-GB" sz="867" kern="1200" dirty="0">
                  <a:solidFill>
                    <a:srgbClr val="FFFFFF">
                      <a:lumMod val="50000"/>
                    </a:srgbClr>
                  </a:solidFill>
                  <a:latin typeface="Open Sans" charset="0"/>
                  <a:ea typeface="Open Sans" charset="0"/>
                  <a:cs typeface="Open Sans" charset="0"/>
                </a:rPr>
                <a:t>) are a feature of the Linux kernel that allow you to limit the access processes and containers have to system resources such as CPU, RAM, IOPS and network.</a:t>
              </a:r>
              <a:endParaRPr lang="de-DE" sz="867" kern="1200" dirty="0">
                <a:solidFill>
                  <a:srgbClr val="FFFFFF">
                    <a:lumMod val="50000"/>
                  </a:srgbClr>
                </a:solidFill>
                <a:latin typeface="Open Sans" charset="0"/>
                <a:ea typeface="Open Sans" charset="0"/>
                <a:cs typeface="Open Sans" charset="0"/>
              </a:endParaRPr>
            </a:p>
          </p:txBody>
        </p:sp>
        <p:grpSp>
          <p:nvGrpSpPr>
            <p:cNvPr id="10" name="Группа 9"/>
            <p:cNvGrpSpPr/>
            <p:nvPr/>
          </p:nvGrpSpPr>
          <p:grpSpPr>
            <a:xfrm>
              <a:off x="4788024" y="2878419"/>
              <a:ext cx="288031" cy="250757"/>
              <a:chOff x="685241" y="3612514"/>
              <a:chExt cx="406897" cy="354240"/>
            </a:xfrm>
            <a:solidFill>
              <a:schemeClr val="tx1">
                <a:lumMod val="95000"/>
                <a:lumOff val="5000"/>
              </a:schemeClr>
            </a:solidFill>
          </p:grpSpPr>
          <p:sp>
            <p:nvSpPr>
              <p:cNvPr id="11"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2"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3"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4"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5"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6"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grpSp>
        <p:nvGrpSpPr>
          <p:cNvPr id="31" name="Группа 30"/>
          <p:cNvGrpSpPr/>
          <p:nvPr/>
        </p:nvGrpSpPr>
        <p:grpSpPr>
          <a:xfrm>
            <a:off x="7177932" y="3625293"/>
            <a:ext cx="4416491" cy="1920213"/>
            <a:chOff x="5383449" y="2718970"/>
            <a:chExt cx="3312368" cy="1440160"/>
          </a:xfrm>
        </p:grpSpPr>
        <p:sp>
          <p:nvSpPr>
            <p:cNvPr id="17" name="Прямоугольник 16"/>
            <p:cNvSpPr/>
            <p:nvPr/>
          </p:nvSpPr>
          <p:spPr>
            <a:xfrm>
              <a:off x="5383449" y="2718970"/>
              <a:ext cx="3312368" cy="144016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5383449" y="271897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5455187" y="3023113"/>
              <a:ext cx="1218122"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Was bedeutet dies</a:t>
              </a:r>
            </a:p>
          </p:txBody>
        </p:sp>
        <p:sp>
          <p:nvSpPr>
            <p:cNvPr id="20" name="TextBox 19"/>
            <p:cNvSpPr txBox="1"/>
            <p:nvPr/>
          </p:nvSpPr>
          <p:spPr>
            <a:xfrm>
              <a:off x="5455187" y="3316543"/>
              <a:ext cx="3240630"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Um sicher zu gehen das ein Prozess nicht durch z.b einen DDOS Angriff und oder anderen Angriffen ein gesamtes System zum versagen bringt kann man mittels Control Groups dafür sorgen das ein Prozess nur die Ressourcen bekommt die unbedingt notwendig sind.</a:t>
              </a:r>
            </a:p>
          </p:txBody>
        </p:sp>
        <p:grpSp>
          <p:nvGrpSpPr>
            <p:cNvPr id="21" name="Группа 20"/>
            <p:cNvGrpSpPr/>
            <p:nvPr/>
          </p:nvGrpSpPr>
          <p:grpSpPr>
            <a:xfrm>
              <a:off x="8263769" y="2881623"/>
              <a:ext cx="288031" cy="250757"/>
              <a:chOff x="685241" y="3612514"/>
              <a:chExt cx="406897" cy="354240"/>
            </a:xfrm>
            <a:solidFill>
              <a:schemeClr val="tx1">
                <a:lumMod val="95000"/>
                <a:lumOff val="5000"/>
              </a:schemeClr>
            </a:solidFill>
          </p:grpSpPr>
          <p:sp>
            <p:nvSpPr>
              <p:cNvPr id="22"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3"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4"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5"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6"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7"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37</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5939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1479012"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Control Groups</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 Umsetzung</a:t>
              </a:r>
            </a:p>
          </p:txBody>
        </p:sp>
      </p:grpSp>
      <p:pic>
        <p:nvPicPr>
          <p:cNvPr id="6" name="Bildplatzhalter 3" descr="Ein Bild, das Gras, Schaf, draußen, Feld enthält.&#10;&#10;Automatisch generierte Beschreibung">
            <a:extLst>
              <a:ext uri="{FF2B5EF4-FFF2-40B4-BE49-F238E27FC236}">
                <a16:creationId xmlns:a16="http://schemas.microsoft.com/office/drawing/2014/main" id="{FE179CA5-340A-D0DE-5663-0A09A77C80E8}"/>
              </a:ext>
            </a:extLst>
          </p:cNvPr>
          <p:cNvPicPr>
            <a:picLocks noGrp="1" noChangeAspect="1"/>
          </p:cNvPicPr>
          <p:nvPr>
            <p:ph type="pic" sz="quarter" idx="10"/>
          </p:nvPr>
        </p:nvPicPr>
        <p:blipFill>
          <a:blip r:embed="rId3"/>
          <a:srcRect t="4161" b="4161"/>
          <a:stretch>
            <a:fillRect/>
          </a:stretch>
        </p:blipFill>
        <p:spPr>
          <a:xfrm>
            <a:off x="0" y="0"/>
            <a:ext cx="12192000" cy="4868863"/>
          </a:xfrm>
        </p:spPr>
      </p:pic>
    </p:spTree>
    <p:extLst>
      <p:ext uri="{BB962C8B-B14F-4D97-AF65-F5344CB8AC3E}">
        <p14:creationId xmlns:p14="http://schemas.microsoft.com/office/powerpoint/2010/main" val="199259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167701" y="3075057"/>
            <a:ext cx="185659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htop</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39</a:t>
              </a:r>
            </a:p>
          </p:txBody>
        </p:sp>
      </p:grpSp>
    </p:spTree>
    <p:extLst>
      <p:ext uri="{BB962C8B-B14F-4D97-AF65-F5344CB8AC3E}">
        <p14:creationId xmlns:p14="http://schemas.microsoft.com/office/powerpoint/2010/main" val="121804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7" name="Google Shape;277;p3"/>
          <p:cNvGrpSpPr/>
          <p:nvPr/>
        </p:nvGrpSpPr>
        <p:grpSpPr>
          <a:xfrm>
            <a:off x="7097151" y="1630616"/>
            <a:ext cx="4718743" cy="1085182"/>
            <a:chOff x="5322863" y="1222961"/>
            <a:chExt cx="3539057" cy="813886"/>
          </a:xfrm>
        </p:grpSpPr>
        <p:sp>
          <p:nvSpPr>
            <p:cNvPr id="279" name="Google Shape;279;p3"/>
            <p:cNvSpPr txBox="1"/>
            <p:nvPr/>
          </p:nvSpPr>
          <p:spPr>
            <a:xfrm>
              <a:off x="5322863" y="1222961"/>
              <a:ext cx="127703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Docker und </a:t>
              </a:r>
              <a:r>
                <a:rPr lang="en-US" sz="1600" b="0" i="0" u="none" strike="noStrike" cap="none" dirty="0" err="1">
                  <a:solidFill>
                    <a:srgbClr val="383838"/>
                  </a:solidFill>
                  <a:latin typeface="Bebas Neue"/>
                  <a:ea typeface="Bebas Neue"/>
                  <a:cs typeface="Bebas Neue"/>
                  <a:sym typeface="Bebas Neue"/>
                </a:rPr>
                <a:t>sicherheit</a:t>
              </a:r>
              <a:endParaRPr sz="1600" b="0" i="0" u="none" strike="noStrike" cap="none" dirty="0">
                <a:solidFill>
                  <a:srgbClr val="383838"/>
                </a:solidFill>
                <a:latin typeface="Bebas Neue"/>
                <a:ea typeface="Bebas Neue"/>
                <a:cs typeface="Bebas Neue"/>
                <a:sym typeface="Bebas Neue"/>
              </a:endParaRPr>
            </a:p>
          </p:txBody>
        </p:sp>
        <p:sp>
          <p:nvSpPr>
            <p:cNvPr id="280" name="Google Shape;280;p3"/>
            <p:cNvSpPr txBox="1"/>
            <p:nvPr/>
          </p:nvSpPr>
          <p:spPr>
            <a:xfrm>
              <a:off x="5333528" y="1517216"/>
              <a:ext cx="35283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Grundlegender Einblick was Docker und Sicherheit gemeinsam haben und weswegen dieses Thema immer wichtiger wird. Hier werden insbesondere Erfahrungsberichte der Teilnehmer debattiert.</a:t>
              </a:r>
            </a:p>
          </p:txBody>
        </p:sp>
      </p:grpSp>
      <p:grpSp>
        <p:nvGrpSpPr>
          <p:cNvPr id="281" name="Google Shape;281;p3"/>
          <p:cNvGrpSpPr/>
          <p:nvPr/>
        </p:nvGrpSpPr>
        <p:grpSpPr>
          <a:xfrm>
            <a:off x="7137898" y="3108049"/>
            <a:ext cx="4718743" cy="1063934"/>
            <a:chOff x="5353423" y="2331037"/>
            <a:chExt cx="3539057" cy="797951"/>
          </a:xfrm>
        </p:grpSpPr>
        <p:sp>
          <p:nvSpPr>
            <p:cNvPr id="287" name="Google Shape;287;p3"/>
            <p:cNvSpPr txBox="1"/>
            <p:nvPr/>
          </p:nvSpPr>
          <p:spPr>
            <a:xfrm>
              <a:off x="5353423" y="2331037"/>
              <a:ext cx="163530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Isolation Kernel Namespaces</a:t>
              </a:r>
              <a:endParaRPr sz="1600" b="0" i="0" u="none" strike="noStrike" cap="none" dirty="0">
                <a:solidFill>
                  <a:srgbClr val="383838"/>
                </a:solidFill>
                <a:latin typeface="Bebas Neue"/>
                <a:ea typeface="Bebas Neue"/>
                <a:cs typeface="Bebas Neue"/>
                <a:sym typeface="Bebas Neue"/>
              </a:endParaRPr>
            </a:p>
          </p:txBody>
        </p:sp>
        <p:sp>
          <p:nvSpPr>
            <p:cNvPr id="288" name="Google Shape;288;p3"/>
            <p:cNvSpPr txBox="1"/>
            <p:nvPr/>
          </p:nvSpPr>
          <p:spPr>
            <a:xfrm>
              <a:off x="5364088" y="2625292"/>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dirty="0">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dirty="0">
                <a:solidFill>
                  <a:srgbClr val="7F7F7F"/>
                </a:solidFill>
                <a:latin typeface="Open Sans"/>
                <a:ea typeface="Open Sans"/>
                <a:cs typeface="Open Sans"/>
                <a:sym typeface="Open Sans"/>
              </a:endParaRPr>
            </a:p>
          </p:txBody>
        </p:sp>
      </p:grpSp>
      <p:grpSp>
        <p:nvGrpSpPr>
          <p:cNvPr id="289" name="Google Shape;289;p3"/>
          <p:cNvGrpSpPr/>
          <p:nvPr/>
        </p:nvGrpSpPr>
        <p:grpSpPr>
          <a:xfrm>
            <a:off x="7111370" y="4515889"/>
            <a:ext cx="4718742" cy="1063934"/>
            <a:chOff x="5333528" y="3386918"/>
            <a:chExt cx="3539057" cy="797951"/>
          </a:xfrm>
        </p:grpSpPr>
        <p:sp>
          <p:nvSpPr>
            <p:cNvPr id="295" name="Google Shape;295;p3"/>
            <p:cNvSpPr txBox="1"/>
            <p:nvPr/>
          </p:nvSpPr>
          <p:spPr>
            <a:xfrm>
              <a:off x="5333528" y="3386918"/>
              <a:ext cx="94400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Control Groups</a:t>
              </a:r>
              <a:endParaRPr sz="1600" b="0" i="0" u="none" strike="noStrike" cap="none" dirty="0">
                <a:solidFill>
                  <a:srgbClr val="383838"/>
                </a:solidFill>
                <a:latin typeface="Bebas Neue"/>
                <a:ea typeface="Bebas Neue"/>
                <a:cs typeface="Bebas Neue"/>
                <a:sym typeface="Bebas Neue"/>
              </a:endParaRPr>
            </a:p>
          </p:txBody>
        </p:sp>
        <p:sp>
          <p:nvSpPr>
            <p:cNvPr id="296" name="Google Shape;296;p3"/>
            <p:cNvSpPr txBox="1"/>
            <p:nvPr/>
          </p:nvSpPr>
          <p:spPr>
            <a:xfrm>
              <a:off x="5344193" y="3681173"/>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dirty="0">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dirty="0">
                <a:solidFill>
                  <a:srgbClr val="7F7F7F"/>
                </a:solidFill>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4</a:t>
              </a:r>
              <a:endParaRPr sz="1600" b="0" i="0" u="none" strike="noStrike" cap="none" dirty="0">
                <a:solidFill>
                  <a:srgbClr val="F6B73A"/>
                </a:solidFill>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4F321583-7B06-5F28-B8C7-A761584FED77}"/>
              </a:ext>
            </a:extLst>
          </p:cNvPr>
          <p:cNvPicPr>
            <a:picLocks noGrp="1" noChangeAspect="1"/>
          </p:cNvPicPr>
          <p:nvPr>
            <p:ph type="pic" idx="2"/>
          </p:nvPr>
        </p:nvPicPr>
        <p:blipFill rotWithShape="1">
          <a:blip r:embed="rId3"/>
          <a:srcRect l="16236" t="-13263" r="15261" b="-12615"/>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op Usage - Monitor Linux Memory, CPU Usage and Processes - DevAnswers.co">
            <a:extLst>
              <a:ext uri="{FF2B5EF4-FFF2-40B4-BE49-F238E27FC236}">
                <a16:creationId xmlns:a16="http://schemas.microsoft.com/office/drawing/2014/main" id="{ABE85C50-C392-4FE6-8C21-8CC371083164}"/>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585" r="585"/>
          <a:stretch>
            <a:fillRect/>
          </a:stretch>
        </p:blipFill>
        <p:spPr bwMode="auto">
          <a:xfrm>
            <a:off x="1140703" y="643466"/>
            <a:ext cx="991059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533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641896" y="3075057"/>
            <a:ext cx="890820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git</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clone</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https://github.com/docker/labs.git</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41</a:t>
              </a:r>
            </a:p>
          </p:txBody>
        </p:sp>
      </p:grpSp>
    </p:spTree>
    <p:extLst>
      <p:ext uri="{BB962C8B-B14F-4D97-AF65-F5344CB8AC3E}">
        <p14:creationId xmlns:p14="http://schemas.microsoft.com/office/powerpoint/2010/main" val="1924179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738350" y="3075057"/>
            <a:ext cx="671530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cd labs/security/</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cgroups</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-stress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42</a:t>
              </a:r>
            </a:p>
          </p:txBody>
        </p:sp>
      </p:grpSp>
    </p:spTree>
    <p:extLst>
      <p:ext uri="{BB962C8B-B14F-4D97-AF65-F5344CB8AC3E}">
        <p14:creationId xmlns:p14="http://schemas.microsoft.com/office/powerpoint/2010/main" val="1402279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627762" y="3075057"/>
            <a:ext cx="93647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ls -l</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43</a:t>
              </a:r>
            </a:p>
          </p:txBody>
        </p:sp>
      </p:grpSp>
    </p:spTree>
    <p:extLst>
      <p:ext uri="{BB962C8B-B14F-4D97-AF65-F5344CB8AC3E}">
        <p14:creationId xmlns:p14="http://schemas.microsoft.com/office/powerpoint/2010/main" val="3286721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224861" y="3075057"/>
            <a:ext cx="574227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build -t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-stress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44</a:t>
              </a:r>
            </a:p>
          </p:txBody>
        </p:sp>
      </p:grpSp>
    </p:spTree>
    <p:extLst>
      <p:ext uri="{BB962C8B-B14F-4D97-AF65-F5344CB8AC3E}">
        <p14:creationId xmlns:p14="http://schemas.microsoft.com/office/powerpoint/2010/main" val="3543498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019403" y="3075057"/>
            <a:ext cx="815319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run -d --name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stresser</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-stress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45</a:t>
              </a:r>
            </a:p>
          </p:txBody>
        </p:sp>
      </p:grpSp>
    </p:spTree>
    <p:extLst>
      <p:ext uri="{BB962C8B-B14F-4D97-AF65-F5344CB8AC3E}">
        <p14:creationId xmlns:p14="http://schemas.microsoft.com/office/powerpoint/2010/main" val="1372647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332516" y="3075057"/>
            <a:ext cx="952696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sv-S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sudo docker stop stresser &amp;&amp; sudo docker rm stresser</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46</a:t>
              </a:r>
            </a:p>
          </p:txBody>
        </p:sp>
      </p:grpSp>
    </p:spTree>
    <p:extLst>
      <p:ext uri="{BB962C8B-B14F-4D97-AF65-F5344CB8AC3E}">
        <p14:creationId xmlns:p14="http://schemas.microsoft.com/office/powerpoint/2010/main" val="529554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669674" y="3075057"/>
            <a:ext cx="1085265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sv-S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sudo docker run -d --name stresser --cpuset-cpus 0 cpu-stress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47</a:t>
              </a:r>
            </a:p>
          </p:txBody>
        </p:sp>
      </p:grpSp>
    </p:spTree>
    <p:extLst>
      <p:ext uri="{BB962C8B-B14F-4D97-AF65-F5344CB8AC3E}">
        <p14:creationId xmlns:p14="http://schemas.microsoft.com/office/powerpoint/2010/main" val="3368970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251037" y="2767280"/>
            <a:ext cx="7689926"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run -d --name container-1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cpuset-cpus</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0 --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-shares 768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-stress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48</a:t>
              </a:r>
            </a:p>
          </p:txBody>
        </p:sp>
      </p:grpSp>
    </p:spTree>
    <p:extLst>
      <p:ext uri="{BB962C8B-B14F-4D97-AF65-F5344CB8AC3E}">
        <p14:creationId xmlns:p14="http://schemas.microsoft.com/office/powerpoint/2010/main" val="1652569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251037" y="2767280"/>
            <a:ext cx="7689926"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run -d --name container-2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cpuset-cpus</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0 --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-shares 256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cpu</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-stress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49</a:t>
              </a:r>
            </a:p>
          </p:txBody>
        </p:sp>
      </p:grpSp>
    </p:spTree>
    <p:extLst>
      <p:ext uri="{BB962C8B-B14F-4D97-AF65-F5344CB8AC3E}">
        <p14:creationId xmlns:p14="http://schemas.microsoft.com/office/powerpoint/2010/main" val="17022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4"/>
          <p:cNvGrpSpPr/>
          <p:nvPr/>
        </p:nvGrpSpPr>
        <p:grpSpPr>
          <a:xfrm>
            <a:off x="1007435" y="1630616"/>
            <a:ext cx="4718743" cy="1085182"/>
            <a:chOff x="755576" y="1222961"/>
            <a:chExt cx="3539057" cy="813886"/>
          </a:xfrm>
        </p:grpSpPr>
        <p:sp>
          <p:nvSpPr>
            <p:cNvPr id="309" name="Google Shape;309;p4"/>
            <p:cNvSpPr txBox="1"/>
            <p:nvPr/>
          </p:nvSpPr>
          <p:spPr>
            <a:xfrm>
              <a:off x="755576" y="1222961"/>
              <a:ext cx="1261403"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Benutzermanagement</a:t>
              </a:r>
              <a:endParaRPr dirty="0"/>
            </a:p>
          </p:txBody>
        </p:sp>
        <p:sp>
          <p:nvSpPr>
            <p:cNvPr id="310" name="Google Shape;310;p4"/>
            <p:cNvSpPr txBox="1"/>
            <p:nvPr/>
          </p:nvSpPr>
          <p:spPr>
            <a:xfrm>
              <a:off x="766241" y="1517216"/>
              <a:ext cx="35283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Das Management von Benutzern ist eine Grundlegende Fähigkeit die bei allen Themen der Sicherheit bei Docker eine Rolle spielt. In diesem Kapitel wird auf die Sicherheit sowie die Praktische Anwendung eingegangen. </a:t>
              </a:r>
            </a:p>
          </p:txBody>
        </p:sp>
      </p:grpSp>
      <p:grpSp>
        <p:nvGrpSpPr>
          <p:cNvPr id="311" name="Google Shape;311;p4"/>
          <p:cNvGrpSpPr/>
          <p:nvPr/>
        </p:nvGrpSpPr>
        <p:grpSpPr>
          <a:xfrm>
            <a:off x="1048181" y="3108049"/>
            <a:ext cx="4718743" cy="1063934"/>
            <a:chOff x="786136" y="2331037"/>
            <a:chExt cx="3539057" cy="797951"/>
          </a:xfrm>
        </p:grpSpPr>
        <p:sp>
          <p:nvSpPr>
            <p:cNvPr id="317" name="Google Shape;317;p4"/>
            <p:cNvSpPr txBox="1"/>
            <p:nvPr/>
          </p:nvSpPr>
          <p:spPr>
            <a:xfrm>
              <a:off x="786136" y="2331037"/>
              <a:ext cx="181443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Intra-</a:t>
              </a:r>
              <a:r>
                <a:rPr lang="en-US" sz="1600" b="0" i="0" u="none" strike="noStrike" cap="none" dirty="0" err="1">
                  <a:solidFill>
                    <a:srgbClr val="383838"/>
                  </a:solidFill>
                  <a:latin typeface="Bebas Neue"/>
                  <a:ea typeface="Bebas Neue"/>
                  <a:cs typeface="Bebas Neue"/>
                  <a:sym typeface="Bebas Neue"/>
                </a:rPr>
                <a:t>Plattform</a:t>
              </a:r>
              <a:r>
                <a:rPr lang="en-US" sz="1600" b="0" i="0" u="none" strike="noStrike" cap="none" dirty="0">
                  <a:solidFill>
                    <a:srgbClr val="383838"/>
                  </a:solidFill>
                  <a:latin typeface="Bebas Neue"/>
                  <a:ea typeface="Bebas Neue"/>
                  <a:cs typeface="Bebas Neue"/>
                  <a:sym typeface="Bebas Neue"/>
                </a:rPr>
                <a:t> </a:t>
              </a:r>
              <a:r>
                <a:rPr lang="en-US" sz="1600" b="0" i="0" u="none" strike="noStrike" cap="none" dirty="0" err="1">
                  <a:solidFill>
                    <a:srgbClr val="383838"/>
                  </a:solidFill>
                  <a:latin typeface="Bebas Neue"/>
                  <a:ea typeface="Bebas Neue"/>
                  <a:cs typeface="Bebas Neue"/>
                  <a:sym typeface="Bebas Neue"/>
                </a:rPr>
                <a:t>Kommunikation</a:t>
              </a:r>
              <a:endParaRPr sz="1600" b="0" i="0" u="none" strike="noStrike" cap="none" dirty="0">
                <a:solidFill>
                  <a:srgbClr val="383838"/>
                </a:solidFill>
                <a:latin typeface="Bebas Neue"/>
                <a:ea typeface="Bebas Neue"/>
                <a:cs typeface="Bebas Neue"/>
                <a:sym typeface="Bebas Neue"/>
              </a:endParaRPr>
            </a:p>
          </p:txBody>
        </p:sp>
        <p:sp>
          <p:nvSpPr>
            <p:cNvPr id="318" name="Google Shape;318;p4"/>
            <p:cNvSpPr txBox="1"/>
            <p:nvPr/>
          </p:nvSpPr>
          <p:spPr>
            <a:xfrm>
              <a:off x="796801" y="2625292"/>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19" name="Google Shape;319;p4"/>
          <p:cNvGrpSpPr/>
          <p:nvPr/>
        </p:nvGrpSpPr>
        <p:grpSpPr>
          <a:xfrm>
            <a:off x="1021655" y="4515889"/>
            <a:ext cx="4718742" cy="1063934"/>
            <a:chOff x="766241" y="3386918"/>
            <a:chExt cx="3539057" cy="797951"/>
          </a:xfrm>
        </p:grpSpPr>
        <p:sp>
          <p:nvSpPr>
            <p:cNvPr id="325" name="Google Shape;325;p4"/>
            <p:cNvSpPr txBox="1"/>
            <p:nvPr/>
          </p:nvSpPr>
          <p:spPr>
            <a:xfrm>
              <a:off x="766241" y="3386918"/>
              <a:ext cx="69394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Netzwerke</a:t>
              </a:r>
              <a:endParaRPr dirty="0"/>
            </a:p>
          </p:txBody>
        </p:sp>
        <p:sp>
          <p:nvSpPr>
            <p:cNvPr id="326" name="Google Shape;326;p4"/>
            <p:cNvSpPr txBox="1"/>
            <p:nvPr/>
          </p:nvSpPr>
          <p:spPr>
            <a:xfrm>
              <a:off x="776906" y="3681173"/>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33" name="Google Shape;333;p4"/>
          <p:cNvGrpSpPr/>
          <p:nvPr/>
        </p:nvGrpSpPr>
        <p:grpSpPr>
          <a:xfrm>
            <a:off x="11319310" y="359343"/>
            <a:ext cx="603183" cy="603183"/>
            <a:chOff x="8489482" y="269507"/>
            <a:chExt cx="452387" cy="452387"/>
          </a:xfrm>
        </p:grpSpPr>
        <p:sp>
          <p:nvSpPr>
            <p:cNvPr id="334" name="Google Shape;334;p4"/>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5</a:t>
              </a:r>
              <a:endParaRPr sz="1600" b="0" i="0" u="none" strike="noStrike" cap="none" dirty="0">
                <a:solidFill>
                  <a:srgbClr val="FFFFFF"/>
                </a:solidFill>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C1176953-0144-F977-7882-6957B7E4730C}"/>
              </a:ext>
            </a:extLst>
          </p:cNvPr>
          <p:cNvPicPr>
            <a:picLocks noGrp="1" noChangeAspect="1"/>
          </p:cNvPicPr>
          <p:nvPr>
            <p:ph type="pic" idx="2"/>
          </p:nvPr>
        </p:nvPicPr>
        <p:blipFill rotWithShape="1">
          <a:blip r:embed="rId3"/>
          <a:srcRect l="17310" t="-16346" r="14583" b="-8809"/>
          <a:stretch/>
        </p:blipFill>
        <p:spPr>
          <a:xfrm>
            <a:off x="609600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p:tgtEl>
                                          <p:spTgt spid="30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 calcmode="lin" valueType="num">
                                      <p:cBhvr additive="base">
                                        <p:cTn id="11" dur="500"/>
                                        <p:tgtEl>
                                          <p:spTgt spid="311"/>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p:tgtEl>
                                          <p:spTgt spid="3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734088" y="3075057"/>
            <a:ext cx="272382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sudo</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ps</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50</a:t>
              </a:r>
            </a:p>
          </p:txBody>
        </p:sp>
      </p:grpSp>
    </p:spTree>
    <p:extLst>
      <p:ext uri="{BB962C8B-B14F-4D97-AF65-F5344CB8AC3E}">
        <p14:creationId xmlns:p14="http://schemas.microsoft.com/office/powerpoint/2010/main" val="1754362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Essen, Gericht enthält.&#10;&#10;Automatisch generierte Beschreibung">
            <a:extLst>
              <a:ext uri="{FF2B5EF4-FFF2-40B4-BE49-F238E27FC236}">
                <a16:creationId xmlns:a16="http://schemas.microsoft.com/office/drawing/2014/main" id="{AF54CA64-A5DA-1452-76A7-93D976B85809}"/>
              </a:ext>
            </a:extLst>
          </p:cNvPr>
          <p:cNvPicPr>
            <a:picLocks noGrp="1" noChangeAspect="1"/>
          </p:cNvPicPr>
          <p:nvPr>
            <p:ph type="pic" sz="quarter" idx="10"/>
          </p:nvPr>
        </p:nvPicPr>
        <p:blipFill rotWithShape="1">
          <a:blip r:embed="rId2"/>
          <a:srcRect l="11107" r="-52"/>
          <a:stretch/>
        </p:blipFill>
        <p:spPr>
          <a:xfrm>
            <a:off x="1" y="0"/>
            <a:ext cx="12199215" cy="6858000"/>
          </a:xfrm>
        </p:spPr>
      </p:pic>
      <p:grpSp>
        <p:nvGrpSpPr>
          <p:cNvPr id="2" name="Группа 1"/>
          <p:cNvGrpSpPr/>
          <p:nvPr/>
        </p:nvGrpSpPr>
        <p:grpSpPr>
          <a:xfrm>
            <a:off x="262128" y="4624600"/>
            <a:ext cx="5664629" cy="1176247"/>
            <a:chOff x="4572000" y="1031773"/>
            <a:chExt cx="4248472" cy="1469028"/>
          </a:xfrm>
        </p:grpSpPr>
        <p:sp>
          <p:nvSpPr>
            <p:cNvPr id="8" name="Прямоугольник 7"/>
            <p:cNvSpPr/>
            <p:nvPr/>
          </p:nvSpPr>
          <p:spPr>
            <a:xfrm>
              <a:off x="4572000" y="1037484"/>
              <a:ext cx="4248472" cy="1463317"/>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10" name="TextBox 9"/>
            <p:cNvSpPr txBox="1"/>
            <p:nvPr/>
          </p:nvSpPr>
          <p:spPr>
            <a:xfrm>
              <a:off x="4675896" y="1397525"/>
              <a:ext cx="2238835" cy="422824"/>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Welche Erfahrungen haben wir erhalten</a:t>
              </a:r>
            </a:p>
          </p:txBody>
        </p:sp>
        <p:sp>
          <p:nvSpPr>
            <p:cNvPr id="11" name="TextBox 10"/>
            <p:cNvSpPr txBox="1"/>
            <p:nvPr/>
          </p:nvSpPr>
          <p:spPr>
            <a:xfrm>
              <a:off x="4675896" y="1736589"/>
              <a:ext cx="4000560" cy="55199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Fassen Sie in eigenen Worten zusammen welche Erfahrungen wir nun gelernt haben und was genau man mit diesem Wissen nun machen kann.</a:t>
              </a: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1" name="TextBox 20"/>
            <p:cNvSpPr txBox="1"/>
            <p:nvPr/>
          </p:nvSpPr>
          <p:spPr>
            <a:xfrm>
              <a:off x="8615767" y="362013"/>
              <a:ext cx="199815"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6</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97406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80878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Benutzermanagement</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das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Gras, Schaf, draußen, Herde enthält.&#10;&#10;Automatisch generierte Beschreibung">
            <a:extLst>
              <a:ext uri="{FF2B5EF4-FFF2-40B4-BE49-F238E27FC236}">
                <a16:creationId xmlns:a16="http://schemas.microsoft.com/office/drawing/2014/main" id="{72A3FC20-E5D9-96F1-F763-3254519D2922}"/>
              </a:ext>
            </a:extLst>
          </p:cNvPr>
          <p:cNvPicPr>
            <a:picLocks noGrp="1" noChangeAspect="1"/>
          </p:cNvPicPr>
          <p:nvPr>
            <p:ph type="pic" sz="quarter" idx="10"/>
          </p:nvPr>
        </p:nvPicPr>
        <p:blipFill rotWithShape="1">
          <a:blip r:embed="rId3"/>
          <a:srcRect l="4539" r="24473"/>
          <a:stretch/>
        </p:blipFill>
        <p:spPr>
          <a:xfrm>
            <a:off x="4702286" y="0"/>
            <a:ext cx="7489716" cy="6858000"/>
          </a:xfrm>
        </p:spPr>
      </p:pic>
    </p:spTree>
    <p:extLst>
      <p:ext uri="{BB962C8B-B14F-4D97-AF65-F5344CB8AC3E}">
        <p14:creationId xmlns:p14="http://schemas.microsoft.com/office/powerpoint/2010/main" val="265797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descr="Ein Bild, das Text, Buch, Regal, gefüttert enthält.&#10;&#10;Automatisch generierte Beschreibung">
            <a:extLst>
              <a:ext uri="{FF2B5EF4-FFF2-40B4-BE49-F238E27FC236}">
                <a16:creationId xmlns:a16="http://schemas.microsoft.com/office/drawing/2014/main" id="{011CEC6F-21F6-A28D-537F-B419C96F68E0}"/>
              </a:ext>
            </a:extLst>
          </p:cNvPr>
          <p:cNvPicPr>
            <a:picLocks noGrp="1" noChangeAspect="1"/>
          </p:cNvPicPr>
          <p:nvPr>
            <p:ph type="pic" sz="quarter" idx="10"/>
          </p:nvPr>
        </p:nvPicPr>
        <p:blipFill>
          <a:blip r:embed="rId2"/>
          <a:srcRect t="19398" b="19398"/>
          <a:stretch>
            <a:fillRect/>
          </a:stretch>
        </p:blipFill>
        <p:spPr/>
      </p:pic>
      <p:grpSp>
        <p:nvGrpSpPr>
          <p:cNvPr id="2" name="Группа 1"/>
          <p:cNvGrpSpPr/>
          <p:nvPr/>
        </p:nvGrpSpPr>
        <p:grpSpPr>
          <a:xfrm>
            <a:off x="911424" y="3332990"/>
            <a:ext cx="2784309" cy="2509010"/>
            <a:chOff x="683568" y="2499742"/>
            <a:chExt cx="2088232" cy="2160240"/>
          </a:xfrm>
        </p:grpSpPr>
        <p:sp>
          <p:nvSpPr>
            <p:cNvPr id="4" name="Прямоугольник 3"/>
            <p:cNvSpPr/>
            <p:nvPr/>
          </p:nvSpPr>
          <p:spPr>
            <a:xfrm>
              <a:off x="683568" y="2499742"/>
              <a:ext cx="2088232" cy="216024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Прямоугольник 4"/>
            <p:cNvSpPr/>
            <p:nvPr/>
          </p:nvSpPr>
          <p:spPr>
            <a:xfrm>
              <a:off x="683568" y="2499742"/>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744641" y="2803059"/>
              <a:ext cx="649457"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Definition</a:t>
              </a:r>
              <a:endParaRPr lang="ru-RU" sz="1600" kern="1200" dirty="0">
                <a:solidFill>
                  <a:srgbClr val="383838"/>
                </a:solidFill>
                <a:latin typeface="Bebas Neue" charset="0"/>
                <a:ea typeface="Bebas Neue" charset="0"/>
                <a:cs typeface="Bebas Neue" charset="0"/>
              </a:endParaRPr>
            </a:p>
          </p:txBody>
        </p:sp>
        <p:sp>
          <p:nvSpPr>
            <p:cNvPr id="7" name="TextBox 6"/>
            <p:cNvSpPr txBox="1"/>
            <p:nvPr/>
          </p:nvSpPr>
          <p:spPr>
            <a:xfrm>
              <a:off x="755306" y="3097314"/>
              <a:ext cx="1933551"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Linux ist ein Multiuser-System: Mehrere Benutzer nutzen gleichzeitig den selben Rechner, und für verschiedene Aufgaben richtet man separate Accounts ein. Diese Zu-Befehl-Folge stellt die Kommandos für die Zugangsverwaltung vor.</a:t>
              </a:r>
              <a:endParaRPr lang="ru-RU" sz="867" kern="1200" dirty="0">
                <a:solidFill>
                  <a:srgbClr val="FFFFFF">
                    <a:lumMod val="50000"/>
                  </a:srgbClr>
                </a:solidFill>
                <a:latin typeface="Open Sans" charset="0"/>
                <a:ea typeface="Open Sans" charset="0"/>
                <a:cs typeface="Open Sans" charset="0"/>
              </a:endParaRPr>
            </a:p>
          </p:txBody>
        </p:sp>
        <p:grpSp>
          <p:nvGrpSpPr>
            <p:cNvPr id="9" name="Группа 8"/>
            <p:cNvGrpSpPr/>
            <p:nvPr/>
          </p:nvGrpSpPr>
          <p:grpSpPr>
            <a:xfrm>
              <a:off x="2411760" y="2658198"/>
              <a:ext cx="209351" cy="289722"/>
              <a:chOff x="491237" y="2858092"/>
              <a:chExt cx="313011" cy="433176"/>
            </a:xfrm>
            <a:solidFill>
              <a:srgbClr val="F6B939"/>
            </a:solidFill>
          </p:grpSpPr>
          <p:sp>
            <p:nvSpPr>
              <p:cNvPr id="10" name="Freeform 98"/>
              <p:cNvSpPr>
                <a:spLocks noChangeArrowheads="1"/>
              </p:cNvSpPr>
              <p:nvPr/>
            </p:nvSpPr>
            <p:spPr bwMode="auto">
              <a:xfrm>
                <a:off x="491237" y="2858092"/>
                <a:ext cx="313011" cy="339176"/>
              </a:xfrm>
              <a:custGeom>
                <a:avLst/>
                <a:gdLst>
                  <a:gd name="T0" fmla="*/ 974 w 1426"/>
                  <a:gd name="T1" fmla="*/ 1544 h 1545"/>
                  <a:gd name="T2" fmla="*/ 974 w 1426"/>
                  <a:gd name="T3" fmla="*/ 1544 h 1545"/>
                  <a:gd name="T4" fmla="*/ 428 w 1426"/>
                  <a:gd name="T5" fmla="*/ 1544 h 1545"/>
                  <a:gd name="T6" fmla="*/ 333 w 1426"/>
                  <a:gd name="T7" fmla="*/ 1425 h 1545"/>
                  <a:gd name="T8" fmla="*/ 333 w 1426"/>
                  <a:gd name="T9" fmla="*/ 1282 h 1545"/>
                  <a:gd name="T10" fmla="*/ 0 w 1426"/>
                  <a:gd name="T11" fmla="*/ 712 h 1545"/>
                  <a:gd name="T12" fmla="*/ 594 w 1426"/>
                  <a:gd name="T13" fmla="*/ 0 h 1545"/>
                  <a:gd name="T14" fmla="*/ 713 w 1426"/>
                  <a:gd name="T15" fmla="*/ 0 h 1545"/>
                  <a:gd name="T16" fmla="*/ 1425 w 1426"/>
                  <a:gd name="T17" fmla="*/ 688 h 1545"/>
                  <a:gd name="T18" fmla="*/ 1116 w 1426"/>
                  <a:gd name="T19" fmla="*/ 1282 h 1545"/>
                  <a:gd name="T20" fmla="*/ 1116 w 1426"/>
                  <a:gd name="T21" fmla="*/ 1425 h 1545"/>
                  <a:gd name="T22" fmla="*/ 974 w 1426"/>
                  <a:gd name="T23" fmla="*/ 1544 h 1545"/>
                  <a:gd name="T24" fmla="*/ 428 w 1426"/>
                  <a:gd name="T25" fmla="*/ 1425 h 1545"/>
                  <a:gd name="T26" fmla="*/ 428 w 1426"/>
                  <a:gd name="T27" fmla="*/ 1425 h 1545"/>
                  <a:gd name="T28" fmla="*/ 428 w 1426"/>
                  <a:gd name="T29" fmla="*/ 1449 h 1545"/>
                  <a:gd name="T30" fmla="*/ 974 w 1426"/>
                  <a:gd name="T31" fmla="*/ 1449 h 1545"/>
                  <a:gd name="T32" fmla="*/ 1021 w 1426"/>
                  <a:gd name="T33" fmla="*/ 1425 h 1545"/>
                  <a:gd name="T34" fmla="*/ 1021 w 1426"/>
                  <a:gd name="T35" fmla="*/ 1258 h 1545"/>
                  <a:gd name="T36" fmla="*/ 1045 w 1426"/>
                  <a:gd name="T37" fmla="*/ 1211 h 1545"/>
                  <a:gd name="T38" fmla="*/ 1330 w 1426"/>
                  <a:gd name="T39" fmla="*/ 688 h 1545"/>
                  <a:gd name="T40" fmla="*/ 713 w 1426"/>
                  <a:gd name="T41" fmla="*/ 95 h 1545"/>
                  <a:gd name="T42" fmla="*/ 618 w 1426"/>
                  <a:gd name="T43" fmla="*/ 95 h 1545"/>
                  <a:gd name="T44" fmla="*/ 95 w 1426"/>
                  <a:gd name="T45" fmla="*/ 712 h 1545"/>
                  <a:gd name="T46" fmla="*/ 380 w 1426"/>
                  <a:gd name="T47" fmla="*/ 1211 h 1545"/>
                  <a:gd name="T48" fmla="*/ 428 w 1426"/>
                  <a:gd name="T49" fmla="*/ 1258 h 1545"/>
                  <a:gd name="T50" fmla="*/ 428 w 1426"/>
                  <a:gd name="T51" fmla="*/ 1425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6" h="1545">
                    <a:moveTo>
                      <a:pt x="974" y="1544"/>
                    </a:moveTo>
                    <a:lnTo>
                      <a:pt x="974" y="1544"/>
                    </a:lnTo>
                    <a:cubicBezTo>
                      <a:pt x="428" y="1544"/>
                      <a:pt x="428" y="1544"/>
                      <a:pt x="428" y="1544"/>
                    </a:cubicBezTo>
                    <a:cubicBezTo>
                      <a:pt x="356" y="1544"/>
                      <a:pt x="333" y="1496"/>
                      <a:pt x="333" y="1425"/>
                    </a:cubicBezTo>
                    <a:cubicBezTo>
                      <a:pt x="333" y="1282"/>
                      <a:pt x="333" y="1282"/>
                      <a:pt x="333" y="1282"/>
                    </a:cubicBezTo>
                    <a:cubicBezTo>
                      <a:pt x="95" y="1163"/>
                      <a:pt x="0" y="950"/>
                      <a:pt x="0" y="712"/>
                    </a:cubicBezTo>
                    <a:cubicBezTo>
                      <a:pt x="0" y="355"/>
                      <a:pt x="261" y="47"/>
                      <a:pt x="594" y="0"/>
                    </a:cubicBezTo>
                    <a:cubicBezTo>
                      <a:pt x="641" y="0"/>
                      <a:pt x="665" y="0"/>
                      <a:pt x="713" y="0"/>
                    </a:cubicBezTo>
                    <a:cubicBezTo>
                      <a:pt x="1093" y="0"/>
                      <a:pt x="1425" y="308"/>
                      <a:pt x="1425" y="688"/>
                    </a:cubicBezTo>
                    <a:cubicBezTo>
                      <a:pt x="1425" y="925"/>
                      <a:pt x="1307" y="1163"/>
                      <a:pt x="1116" y="1282"/>
                    </a:cubicBezTo>
                    <a:cubicBezTo>
                      <a:pt x="1116" y="1425"/>
                      <a:pt x="1116" y="1425"/>
                      <a:pt x="1116" y="1425"/>
                    </a:cubicBezTo>
                    <a:cubicBezTo>
                      <a:pt x="1116" y="1496"/>
                      <a:pt x="1045" y="1544"/>
                      <a:pt x="974" y="1544"/>
                    </a:cubicBezTo>
                    <a:close/>
                    <a:moveTo>
                      <a:pt x="428" y="1425"/>
                    </a:moveTo>
                    <a:lnTo>
                      <a:pt x="428" y="1425"/>
                    </a:lnTo>
                    <a:cubicBezTo>
                      <a:pt x="428" y="1449"/>
                      <a:pt x="428" y="1449"/>
                      <a:pt x="428" y="1449"/>
                    </a:cubicBezTo>
                    <a:cubicBezTo>
                      <a:pt x="974" y="1449"/>
                      <a:pt x="974" y="1449"/>
                      <a:pt x="974" y="1449"/>
                    </a:cubicBezTo>
                    <a:cubicBezTo>
                      <a:pt x="998" y="1449"/>
                      <a:pt x="998" y="1425"/>
                      <a:pt x="1021" y="1425"/>
                    </a:cubicBezTo>
                    <a:cubicBezTo>
                      <a:pt x="1021" y="1258"/>
                      <a:pt x="1021" y="1258"/>
                      <a:pt x="1021" y="1258"/>
                    </a:cubicBezTo>
                    <a:cubicBezTo>
                      <a:pt x="1021" y="1235"/>
                      <a:pt x="1021" y="1211"/>
                      <a:pt x="1045" y="1211"/>
                    </a:cubicBezTo>
                    <a:cubicBezTo>
                      <a:pt x="1211" y="1116"/>
                      <a:pt x="1330" y="902"/>
                      <a:pt x="1330" y="688"/>
                    </a:cubicBezTo>
                    <a:cubicBezTo>
                      <a:pt x="1330" y="355"/>
                      <a:pt x="1045" y="95"/>
                      <a:pt x="713" y="95"/>
                    </a:cubicBezTo>
                    <a:cubicBezTo>
                      <a:pt x="689" y="95"/>
                      <a:pt x="641" y="95"/>
                      <a:pt x="618" y="95"/>
                    </a:cubicBezTo>
                    <a:cubicBezTo>
                      <a:pt x="309" y="142"/>
                      <a:pt x="95" y="403"/>
                      <a:pt x="95" y="712"/>
                    </a:cubicBezTo>
                    <a:cubicBezTo>
                      <a:pt x="95" y="925"/>
                      <a:pt x="214" y="1116"/>
                      <a:pt x="380" y="1211"/>
                    </a:cubicBezTo>
                    <a:cubicBezTo>
                      <a:pt x="404" y="1211"/>
                      <a:pt x="428" y="1235"/>
                      <a:pt x="428" y="1258"/>
                    </a:cubicBezTo>
                    <a:lnTo>
                      <a:pt x="428" y="142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1" name="Freeform 99"/>
              <p:cNvSpPr>
                <a:spLocks noChangeArrowheads="1"/>
              </p:cNvSpPr>
              <p:nvPr/>
            </p:nvSpPr>
            <p:spPr bwMode="auto">
              <a:xfrm>
                <a:off x="563918" y="3202113"/>
                <a:ext cx="167650" cy="89155"/>
              </a:xfrm>
              <a:custGeom>
                <a:avLst/>
                <a:gdLst>
                  <a:gd name="T0" fmla="*/ 760 w 761"/>
                  <a:gd name="T1" fmla="*/ 309 h 405"/>
                  <a:gd name="T2" fmla="*/ 760 w 761"/>
                  <a:gd name="T3" fmla="*/ 309 h 405"/>
                  <a:gd name="T4" fmla="*/ 641 w 761"/>
                  <a:gd name="T5" fmla="*/ 404 h 405"/>
                  <a:gd name="T6" fmla="*/ 95 w 761"/>
                  <a:gd name="T7" fmla="*/ 404 h 405"/>
                  <a:gd name="T8" fmla="*/ 0 w 761"/>
                  <a:gd name="T9" fmla="*/ 309 h 405"/>
                  <a:gd name="T10" fmla="*/ 0 w 761"/>
                  <a:gd name="T11" fmla="*/ 119 h 405"/>
                  <a:gd name="T12" fmla="*/ 95 w 761"/>
                  <a:gd name="T13" fmla="*/ 0 h 405"/>
                  <a:gd name="T14" fmla="*/ 641 w 761"/>
                  <a:gd name="T15" fmla="*/ 0 h 405"/>
                  <a:gd name="T16" fmla="*/ 760 w 761"/>
                  <a:gd name="T17" fmla="*/ 119 h 405"/>
                  <a:gd name="T18" fmla="*/ 760 w 761"/>
                  <a:gd name="T19" fmla="*/ 309 h 405"/>
                  <a:gd name="T20" fmla="*/ 665 w 761"/>
                  <a:gd name="T21" fmla="*/ 119 h 405"/>
                  <a:gd name="T22" fmla="*/ 665 w 761"/>
                  <a:gd name="T23" fmla="*/ 119 h 405"/>
                  <a:gd name="T24" fmla="*/ 641 w 761"/>
                  <a:gd name="T25" fmla="*/ 95 h 405"/>
                  <a:gd name="T26" fmla="*/ 95 w 761"/>
                  <a:gd name="T27" fmla="*/ 95 h 405"/>
                  <a:gd name="T28" fmla="*/ 95 w 761"/>
                  <a:gd name="T29" fmla="*/ 119 h 405"/>
                  <a:gd name="T30" fmla="*/ 95 w 761"/>
                  <a:gd name="T31" fmla="*/ 309 h 405"/>
                  <a:gd name="T32" fmla="*/ 95 w 761"/>
                  <a:gd name="T33" fmla="*/ 309 h 405"/>
                  <a:gd name="T34" fmla="*/ 641 w 761"/>
                  <a:gd name="T35" fmla="*/ 309 h 405"/>
                  <a:gd name="T36" fmla="*/ 665 w 761"/>
                  <a:gd name="T37" fmla="*/ 309 h 405"/>
                  <a:gd name="T38" fmla="*/ 665 w 761"/>
                  <a:gd name="T39" fmla="*/ 119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1" h="405">
                    <a:moveTo>
                      <a:pt x="760" y="309"/>
                    </a:moveTo>
                    <a:lnTo>
                      <a:pt x="760" y="309"/>
                    </a:lnTo>
                    <a:cubicBezTo>
                      <a:pt x="760" y="357"/>
                      <a:pt x="712" y="404"/>
                      <a:pt x="641" y="404"/>
                    </a:cubicBezTo>
                    <a:cubicBezTo>
                      <a:pt x="95" y="404"/>
                      <a:pt x="95" y="404"/>
                      <a:pt x="95" y="404"/>
                    </a:cubicBezTo>
                    <a:cubicBezTo>
                      <a:pt x="47" y="404"/>
                      <a:pt x="0" y="357"/>
                      <a:pt x="0" y="309"/>
                    </a:cubicBezTo>
                    <a:cubicBezTo>
                      <a:pt x="0" y="119"/>
                      <a:pt x="0" y="119"/>
                      <a:pt x="0" y="119"/>
                    </a:cubicBezTo>
                    <a:cubicBezTo>
                      <a:pt x="0" y="48"/>
                      <a:pt x="47" y="0"/>
                      <a:pt x="95" y="0"/>
                    </a:cubicBezTo>
                    <a:cubicBezTo>
                      <a:pt x="641" y="0"/>
                      <a:pt x="641" y="0"/>
                      <a:pt x="641" y="0"/>
                    </a:cubicBezTo>
                    <a:cubicBezTo>
                      <a:pt x="712" y="0"/>
                      <a:pt x="760" y="48"/>
                      <a:pt x="760" y="119"/>
                    </a:cubicBezTo>
                    <a:lnTo>
                      <a:pt x="760" y="309"/>
                    </a:lnTo>
                    <a:close/>
                    <a:moveTo>
                      <a:pt x="665" y="119"/>
                    </a:moveTo>
                    <a:lnTo>
                      <a:pt x="665" y="119"/>
                    </a:lnTo>
                    <a:cubicBezTo>
                      <a:pt x="665" y="95"/>
                      <a:pt x="641" y="95"/>
                      <a:pt x="641" y="95"/>
                    </a:cubicBezTo>
                    <a:cubicBezTo>
                      <a:pt x="95" y="95"/>
                      <a:pt x="95" y="95"/>
                      <a:pt x="95" y="95"/>
                    </a:cubicBezTo>
                    <a:cubicBezTo>
                      <a:pt x="95" y="95"/>
                      <a:pt x="95" y="95"/>
                      <a:pt x="95" y="119"/>
                    </a:cubicBezTo>
                    <a:cubicBezTo>
                      <a:pt x="95" y="309"/>
                      <a:pt x="95" y="309"/>
                      <a:pt x="95" y="309"/>
                    </a:cubicBezTo>
                    <a:lnTo>
                      <a:pt x="95" y="309"/>
                    </a:lnTo>
                    <a:cubicBezTo>
                      <a:pt x="641" y="309"/>
                      <a:pt x="641" y="309"/>
                      <a:pt x="641" y="309"/>
                    </a:cubicBezTo>
                    <a:lnTo>
                      <a:pt x="665" y="309"/>
                    </a:lnTo>
                    <a:lnTo>
                      <a:pt x="665" y="11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2" name="Freeform 100"/>
              <p:cNvSpPr>
                <a:spLocks noChangeArrowheads="1"/>
              </p:cNvSpPr>
              <p:nvPr/>
            </p:nvSpPr>
            <p:spPr bwMode="auto">
              <a:xfrm>
                <a:off x="563918" y="2920113"/>
                <a:ext cx="172495" cy="183155"/>
              </a:xfrm>
              <a:custGeom>
                <a:avLst/>
                <a:gdLst>
                  <a:gd name="T0" fmla="*/ 166 w 784"/>
                  <a:gd name="T1" fmla="*/ 831 h 832"/>
                  <a:gd name="T2" fmla="*/ 166 w 784"/>
                  <a:gd name="T3" fmla="*/ 831 h 832"/>
                  <a:gd name="T4" fmla="*/ 118 w 784"/>
                  <a:gd name="T5" fmla="*/ 807 h 832"/>
                  <a:gd name="T6" fmla="*/ 47 w 784"/>
                  <a:gd name="T7" fmla="*/ 545 h 832"/>
                  <a:gd name="T8" fmla="*/ 237 w 784"/>
                  <a:gd name="T9" fmla="*/ 308 h 832"/>
                  <a:gd name="T10" fmla="*/ 451 w 784"/>
                  <a:gd name="T11" fmla="*/ 118 h 832"/>
                  <a:gd name="T12" fmla="*/ 451 w 784"/>
                  <a:gd name="T13" fmla="*/ 70 h 832"/>
                  <a:gd name="T14" fmla="*/ 451 w 784"/>
                  <a:gd name="T15" fmla="*/ 0 h 832"/>
                  <a:gd name="T16" fmla="*/ 522 w 784"/>
                  <a:gd name="T17" fmla="*/ 0 h 832"/>
                  <a:gd name="T18" fmla="*/ 760 w 784"/>
                  <a:gd name="T19" fmla="*/ 475 h 832"/>
                  <a:gd name="T20" fmla="*/ 475 w 784"/>
                  <a:gd name="T21" fmla="*/ 736 h 832"/>
                  <a:gd name="T22" fmla="*/ 166 w 784"/>
                  <a:gd name="T23" fmla="*/ 831 h 832"/>
                  <a:gd name="T24" fmla="*/ 546 w 784"/>
                  <a:gd name="T25" fmla="*/ 165 h 832"/>
                  <a:gd name="T26" fmla="*/ 546 w 784"/>
                  <a:gd name="T27" fmla="*/ 165 h 832"/>
                  <a:gd name="T28" fmla="*/ 285 w 784"/>
                  <a:gd name="T29" fmla="*/ 403 h 832"/>
                  <a:gd name="T30" fmla="*/ 142 w 784"/>
                  <a:gd name="T31" fmla="*/ 570 h 832"/>
                  <a:gd name="T32" fmla="*/ 166 w 784"/>
                  <a:gd name="T33" fmla="*/ 736 h 832"/>
                  <a:gd name="T34" fmla="*/ 451 w 784"/>
                  <a:gd name="T35" fmla="*/ 640 h 832"/>
                  <a:gd name="T36" fmla="*/ 665 w 784"/>
                  <a:gd name="T37" fmla="*/ 450 h 832"/>
                  <a:gd name="T38" fmla="*/ 546 w 784"/>
                  <a:gd name="T39" fmla="*/ 16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4" h="832">
                    <a:moveTo>
                      <a:pt x="166" y="831"/>
                    </a:moveTo>
                    <a:lnTo>
                      <a:pt x="166" y="831"/>
                    </a:lnTo>
                    <a:cubicBezTo>
                      <a:pt x="142" y="831"/>
                      <a:pt x="118" y="831"/>
                      <a:pt x="118" y="807"/>
                    </a:cubicBezTo>
                    <a:cubicBezTo>
                      <a:pt x="118" y="807"/>
                      <a:pt x="0" y="688"/>
                      <a:pt x="47" y="545"/>
                    </a:cubicBezTo>
                    <a:cubicBezTo>
                      <a:pt x="47" y="450"/>
                      <a:pt x="118" y="380"/>
                      <a:pt x="237" y="308"/>
                    </a:cubicBezTo>
                    <a:cubicBezTo>
                      <a:pt x="403" y="237"/>
                      <a:pt x="451" y="165"/>
                      <a:pt x="451" y="118"/>
                    </a:cubicBezTo>
                    <a:cubicBezTo>
                      <a:pt x="475" y="95"/>
                      <a:pt x="451" y="70"/>
                      <a:pt x="451" y="70"/>
                    </a:cubicBezTo>
                    <a:cubicBezTo>
                      <a:pt x="427" y="47"/>
                      <a:pt x="427" y="23"/>
                      <a:pt x="451" y="0"/>
                    </a:cubicBezTo>
                    <a:cubicBezTo>
                      <a:pt x="475" y="0"/>
                      <a:pt x="498" y="0"/>
                      <a:pt x="522" y="0"/>
                    </a:cubicBezTo>
                    <a:cubicBezTo>
                      <a:pt x="522" y="23"/>
                      <a:pt x="783" y="260"/>
                      <a:pt x="760" y="475"/>
                    </a:cubicBezTo>
                    <a:cubicBezTo>
                      <a:pt x="736" y="593"/>
                      <a:pt x="641" y="665"/>
                      <a:pt x="475" y="736"/>
                    </a:cubicBezTo>
                    <a:cubicBezTo>
                      <a:pt x="475" y="736"/>
                      <a:pt x="308" y="783"/>
                      <a:pt x="166" y="831"/>
                    </a:cubicBezTo>
                    <a:close/>
                    <a:moveTo>
                      <a:pt x="546" y="165"/>
                    </a:moveTo>
                    <a:lnTo>
                      <a:pt x="546" y="165"/>
                    </a:lnTo>
                    <a:cubicBezTo>
                      <a:pt x="522" y="260"/>
                      <a:pt x="427" y="332"/>
                      <a:pt x="285" y="403"/>
                    </a:cubicBezTo>
                    <a:cubicBezTo>
                      <a:pt x="190" y="450"/>
                      <a:pt x="142" y="498"/>
                      <a:pt x="142" y="570"/>
                    </a:cubicBezTo>
                    <a:cubicBezTo>
                      <a:pt x="118" y="617"/>
                      <a:pt x="142" y="688"/>
                      <a:pt x="166" y="736"/>
                    </a:cubicBezTo>
                    <a:cubicBezTo>
                      <a:pt x="308" y="688"/>
                      <a:pt x="451" y="640"/>
                      <a:pt x="451" y="640"/>
                    </a:cubicBezTo>
                    <a:cubicBezTo>
                      <a:pt x="570" y="593"/>
                      <a:pt x="641" y="522"/>
                      <a:pt x="665" y="450"/>
                    </a:cubicBezTo>
                    <a:cubicBezTo>
                      <a:pt x="665" y="355"/>
                      <a:pt x="617" y="260"/>
                      <a:pt x="546" y="16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3" name="Freeform 101"/>
              <p:cNvSpPr>
                <a:spLocks noChangeArrowheads="1"/>
              </p:cNvSpPr>
              <p:nvPr/>
            </p:nvSpPr>
            <p:spPr bwMode="auto">
              <a:xfrm>
                <a:off x="585238" y="3014113"/>
                <a:ext cx="89155" cy="89155"/>
              </a:xfrm>
              <a:custGeom>
                <a:avLst/>
                <a:gdLst>
                  <a:gd name="T0" fmla="*/ 71 w 404"/>
                  <a:gd name="T1" fmla="*/ 404 h 405"/>
                  <a:gd name="T2" fmla="*/ 71 w 404"/>
                  <a:gd name="T3" fmla="*/ 404 h 405"/>
                  <a:gd name="T4" fmla="*/ 23 w 404"/>
                  <a:gd name="T5" fmla="*/ 380 h 405"/>
                  <a:gd name="T6" fmla="*/ 23 w 404"/>
                  <a:gd name="T7" fmla="*/ 333 h 405"/>
                  <a:gd name="T8" fmla="*/ 332 w 404"/>
                  <a:gd name="T9" fmla="*/ 23 h 405"/>
                  <a:gd name="T10" fmla="*/ 380 w 404"/>
                  <a:gd name="T11" fmla="*/ 48 h 405"/>
                  <a:gd name="T12" fmla="*/ 356 w 404"/>
                  <a:gd name="T13" fmla="*/ 95 h 405"/>
                  <a:gd name="T14" fmla="*/ 95 w 404"/>
                  <a:gd name="T15" fmla="*/ 380 h 405"/>
                  <a:gd name="T16" fmla="*/ 71 w 404"/>
                  <a:gd name="T17" fmla="*/ 40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405">
                    <a:moveTo>
                      <a:pt x="71" y="404"/>
                    </a:moveTo>
                    <a:lnTo>
                      <a:pt x="71" y="404"/>
                    </a:lnTo>
                    <a:cubicBezTo>
                      <a:pt x="47" y="404"/>
                      <a:pt x="47" y="404"/>
                      <a:pt x="23" y="380"/>
                    </a:cubicBezTo>
                    <a:cubicBezTo>
                      <a:pt x="23" y="380"/>
                      <a:pt x="0" y="356"/>
                      <a:pt x="23" y="333"/>
                    </a:cubicBezTo>
                    <a:cubicBezTo>
                      <a:pt x="23" y="309"/>
                      <a:pt x="166" y="95"/>
                      <a:pt x="332" y="23"/>
                    </a:cubicBezTo>
                    <a:cubicBezTo>
                      <a:pt x="332" y="0"/>
                      <a:pt x="380" y="23"/>
                      <a:pt x="380" y="48"/>
                    </a:cubicBezTo>
                    <a:cubicBezTo>
                      <a:pt x="403" y="71"/>
                      <a:pt x="380" y="95"/>
                      <a:pt x="356" y="95"/>
                    </a:cubicBezTo>
                    <a:cubicBezTo>
                      <a:pt x="237" y="190"/>
                      <a:pt x="95" y="380"/>
                      <a:pt x="95" y="380"/>
                    </a:cubicBezTo>
                    <a:lnTo>
                      <a:pt x="71" y="404"/>
                    </a:ln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grpSp>
        <p:nvGrpSpPr>
          <p:cNvPr id="8" name="Группа 7"/>
          <p:cNvGrpSpPr/>
          <p:nvPr/>
        </p:nvGrpSpPr>
        <p:grpSpPr>
          <a:xfrm>
            <a:off x="3887755" y="3332990"/>
            <a:ext cx="7392821" cy="2509010"/>
            <a:chOff x="2915816" y="2499742"/>
            <a:chExt cx="5544616" cy="2160240"/>
          </a:xfrm>
        </p:grpSpPr>
        <p:sp>
          <p:nvSpPr>
            <p:cNvPr id="14" name="Прямоугольник 13"/>
            <p:cNvSpPr/>
            <p:nvPr/>
          </p:nvSpPr>
          <p:spPr>
            <a:xfrm>
              <a:off x="2915816" y="2499742"/>
              <a:ext cx="5544616" cy="2160240"/>
            </a:xfrm>
            <a:prstGeom prst="rect">
              <a:avLst/>
            </a:prstGeom>
            <a:solidFill>
              <a:schemeClr val="bg1"/>
            </a:solidFill>
            <a:ln w="98425" cap="rnd">
              <a:noFill/>
              <a:round/>
            </a:ln>
            <a:effectLst>
              <a:outerShdw blurRad="152400" dist="50800" dir="540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2987824" y="2681157"/>
              <a:ext cx="5328592" cy="92295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Dabei sei gesagt das Docker Root Rechte an der Maschine benötigt. Wie Sie sich sicher vorstellen können ist dies eine große Sicherheitslücke die nicht außer Acht gelassen werde kann.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Hier für wird in den folgenden Folien genauer darauf eingegangen wie mittels des Managements von Benutzern dafür gesorgt werden kann das ein sicheres und gut laufendes System vorliegt.</a:t>
              </a:r>
            </a:p>
          </p:txBody>
        </p:sp>
        <p:sp>
          <p:nvSpPr>
            <p:cNvPr id="16" name="TextBox 15"/>
            <p:cNvSpPr txBox="1"/>
            <p:nvPr/>
          </p:nvSpPr>
          <p:spPr>
            <a:xfrm>
              <a:off x="2996387" y="4083918"/>
              <a:ext cx="2487701" cy="264994"/>
            </a:xfrm>
            <a:prstGeom prst="rect">
              <a:avLst/>
            </a:prstGeom>
            <a:noFill/>
          </p:spPr>
          <p:txBody>
            <a:bodyPr wrap="none" rtlCol="0">
              <a:spAutoFit/>
            </a:bodyPr>
            <a:lstStyle/>
            <a:p>
              <a:pPr defTabSz="914377">
                <a:buClrTx/>
              </a:pPr>
              <a:r>
                <a:rPr lang="de-DE" kern="1200" dirty="0">
                  <a:solidFill>
                    <a:srgbClr val="000000">
                      <a:lumMod val="65000"/>
                      <a:lumOff val="35000"/>
                    </a:srgbClr>
                  </a:solidFill>
                  <a:latin typeface="Bebas Neue" charset="0"/>
                  <a:ea typeface="Bebas Neue" charset="0"/>
                  <a:cs typeface="Bebas Neue" charset="0"/>
                </a:rPr>
                <a:t>Warum  ist Benutzer </a:t>
              </a:r>
              <a:r>
                <a:rPr lang="de-DE" kern="1200" dirty="0" err="1">
                  <a:solidFill>
                    <a:srgbClr val="000000">
                      <a:lumMod val="65000"/>
                      <a:lumOff val="35000"/>
                    </a:srgbClr>
                  </a:solidFill>
                  <a:latin typeface="Bebas Neue" charset="0"/>
                  <a:ea typeface="Bebas Neue" charset="0"/>
                  <a:cs typeface="Bebas Neue" charset="0"/>
                </a:rPr>
                <a:t>managment</a:t>
              </a:r>
              <a:r>
                <a:rPr lang="de-DE" kern="1200" dirty="0">
                  <a:solidFill>
                    <a:srgbClr val="000000">
                      <a:lumMod val="65000"/>
                      <a:lumOff val="35000"/>
                    </a:srgbClr>
                  </a:solidFill>
                  <a:latin typeface="Bebas Neue" charset="0"/>
                  <a:ea typeface="Bebas Neue" charset="0"/>
                  <a:cs typeface="Bebas Neue" charset="0"/>
                </a:rPr>
                <a:t> so ein großer Punkt</a:t>
              </a: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53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09479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80878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Benutzermanagement</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Die Theorie hinter dem Gedanken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Gras, Schaf, draußen, Herde enthält.&#10;&#10;Automatisch generierte Beschreibung">
            <a:extLst>
              <a:ext uri="{FF2B5EF4-FFF2-40B4-BE49-F238E27FC236}">
                <a16:creationId xmlns:a16="http://schemas.microsoft.com/office/drawing/2014/main" id="{7055CE76-06A7-0687-6824-90398EEB5434}"/>
              </a:ext>
            </a:extLst>
          </p:cNvPr>
          <p:cNvPicPr>
            <a:picLocks noGrp="1" noChangeAspect="1"/>
          </p:cNvPicPr>
          <p:nvPr>
            <p:ph type="pic" sz="quarter" idx="10"/>
          </p:nvPr>
        </p:nvPicPr>
        <p:blipFill rotWithShape="1">
          <a:blip r:embed="rId3"/>
          <a:srcRect l="8266" r="20746"/>
          <a:stretch/>
        </p:blipFill>
        <p:spPr>
          <a:xfrm>
            <a:off x="4702175" y="0"/>
            <a:ext cx="7489825" cy="6858000"/>
          </a:xfrm>
        </p:spPr>
      </p:pic>
    </p:spTree>
    <p:extLst>
      <p:ext uri="{BB962C8B-B14F-4D97-AF65-F5344CB8AC3E}">
        <p14:creationId xmlns:p14="http://schemas.microsoft.com/office/powerpoint/2010/main" val="15581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121331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User access</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Benutzer sind in jedem Linux System häufig eine der ersten Stellen wo angegriffen wird. Dies ist hauptsächlich ein Angriffspunkt weil viele Benutzer zu hohe Rechte im System haben. Bzw. Auf fast alles Zugriff haben.</a:t>
              </a: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6324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Restricted </a:t>
              </a: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Sudo</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Sudo</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ist ein sehr starkes und mächtiges Werkzeug, es kann aber auch jedem Anwender zum Verhängnis werden. Besonders </a:t>
              </a:r>
              <a:r>
                <a:rPr lang="de-DE" sz="867" kern="1200" dirty="0">
                  <a:solidFill>
                    <a:srgbClr val="FFFFFF">
                      <a:lumMod val="50000"/>
                    </a:srgbClr>
                  </a:solidFill>
                  <a:latin typeface="Open Sans" charset="0"/>
                  <a:ea typeface="Open Sans" charset="0"/>
                  <a:cs typeface="Open Sans" charset="0"/>
                </a:rPr>
                <a:t>mit der Arbeit mit Docker ist es wichtig das </a:t>
              </a:r>
              <a:r>
                <a:rPr lang="de-DE" sz="867" kern="1200" dirty="0" err="1">
                  <a:solidFill>
                    <a:srgbClr val="FFFFFF">
                      <a:lumMod val="50000"/>
                    </a:srgbClr>
                  </a:solidFill>
                  <a:latin typeface="Open Sans" charset="0"/>
                  <a:ea typeface="Open Sans" charset="0"/>
                  <a:cs typeface="Open Sans" charset="0"/>
                </a:rPr>
                <a:t>sudo</a:t>
              </a:r>
              <a:r>
                <a:rPr lang="de-DE" sz="867" kern="1200" dirty="0">
                  <a:solidFill>
                    <a:srgbClr val="FFFFFF">
                      <a:lumMod val="50000"/>
                    </a:srgbClr>
                  </a:solidFill>
                  <a:latin typeface="Open Sans" charset="0"/>
                  <a:ea typeface="Open Sans" charset="0"/>
                  <a:cs typeface="Open Sans" charset="0"/>
                </a:rPr>
                <a:t> sicher und Vertrauensvoll benutzt wird. Sollte dies nicht der Fall sein können die Konsequenzen ausschlagend sein.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96685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Docker</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Mittels Docker können Anwendungen sowie Dienste gestartete werden die ein gesamtes System langlegen und oder angreifbar machen. Aus diesem Grund sollte immer nur eine Hand voll Benutzern Zugriff auf die Docker CLI bekommen.</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96084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Clean &amp; Destroy</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Jeder Start, Stopp und oder Verwendung von Docker Containern hinterlässt spuren. Diese Spuren müssen stets beseitigt werden um sicherzugehen das keine Rest Informationen wie Passwörter auf dem System vorliegen.</a:t>
              </a:r>
              <a:endParaRPr kumimoji="0" lang="de-DE" sz="867"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9218" name="Picture 2" descr="This is Why Combination Locks are Completely Useless - YouTube">
            <a:extLst>
              <a:ext uri="{FF2B5EF4-FFF2-40B4-BE49-F238E27FC236}">
                <a16:creationId xmlns:a16="http://schemas.microsoft.com/office/drawing/2014/main" id="{547D8543-C37B-2E3E-396D-7866B9FD2CC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8151" r="28151"/>
          <a:stretch>
            <a:fillRect/>
          </a:stretch>
        </p:blipFill>
        <p:spPr bwMode="auto">
          <a:xfrm>
            <a:off x="0" y="0"/>
            <a:ext cx="5327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Linux">
            <a:extLst>
              <a:ext uri="{FF2B5EF4-FFF2-40B4-BE49-F238E27FC236}">
                <a16:creationId xmlns:a16="http://schemas.microsoft.com/office/drawing/2014/main" id="{875E4854-10C6-4DC2-0068-A88653E8152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3529" b="35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Linux sudo command help and examples">
            <a:extLst>
              <a:ext uri="{FF2B5EF4-FFF2-40B4-BE49-F238E27FC236}">
                <a16:creationId xmlns:a16="http://schemas.microsoft.com/office/drawing/2014/main" id="{5F236D28-0F1C-5F96-C24B-9577E2437BB8}"/>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21875" b="2187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6384032" y="548681"/>
            <a:ext cx="5274707" cy="1538735"/>
            <a:chOff x="4788024" y="411510"/>
            <a:chExt cx="3956030" cy="1154051"/>
          </a:xfrm>
        </p:grpSpPr>
        <p:sp>
          <p:nvSpPr>
            <p:cNvPr id="13" name="TextBox 12"/>
            <p:cNvSpPr txBox="1"/>
            <p:nvPr/>
          </p:nvSpPr>
          <p:spPr>
            <a:xfrm>
              <a:off x="4788024" y="818577"/>
              <a:ext cx="3956030" cy="74698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Jeder Benutzer sollte auf einem gut eingerichteten System nur Zugriff auf die Ressourcen haben die er zum Arbeiten benötigt. Dies bedeutet das es nicht möglich sein sollte das die Ressourcen die für einen Container von Nöten sind nur von den Mitarbeitern verwendet werden können die diesen auch benutzten sollen</a:t>
              </a:r>
              <a:r>
                <a:rPr lang="de-DE" sz="800" kern="1200" dirty="0">
                  <a:solidFill>
                    <a:srgbClr val="FFFFFF">
                      <a:lumMod val="50000"/>
                    </a:srgbClr>
                  </a:solidFill>
                  <a:latin typeface="Open Sans" charset="0"/>
                  <a:ea typeface="Open Sans" charset="0"/>
                  <a:cs typeface="Open Sans" charset="0"/>
                </a:rPr>
                <a:t>. Alle anderen Benutzer sollten von diesen Ressourcen abgeschottet werden damit diese nicht in die falschen Hände fallen.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4" name="TextBox 13"/>
            <p:cNvSpPr txBox="1"/>
            <p:nvPr/>
          </p:nvSpPr>
          <p:spPr>
            <a:xfrm>
              <a:off x="4788024" y="411510"/>
              <a:ext cx="174951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User access</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431371" y="4005066"/>
            <a:ext cx="5274707" cy="1908067"/>
            <a:chOff x="323528" y="3003798"/>
            <a:chExt cx="3956030" cy="1431050"/>
          </a:xfrm>
        </p:grpSpPr>
        <p:sp>
          <p:nvSpPr>
            <p:cNvPr id="15" name="TextBox 14"/>
            <p:cNvSpPr txBox="1"/>
            <p:nvPr/>
          </p:nvSpPr>
          <p:spPr>
            <a:xfrm>
              <a:off x="323528" y="3410865"/>
              <a:ext cx="3956030" cy="10239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Wie schon im Kurztext erwähnt ist </a:t>
              </a:r>
              <a:r>
                <a:rPr lang="de-DE" sz="800" kern="1200" dirty="0" err="1">
                  <a:solidFill>
                    <a:srgbClr val="FFFFFF">
                      <a:lumMod val="50000"/>
                    </a:srgbClr>
                  </a:solidFill>
                  <a:latin typeface="Open Sans" charset="0"/>
                  <a:ea typeface="Open Sans" charset="0"/>
                  <a:cs typeface="Open Sans" charset="0"/>
                </a:rPr>
                <a:t>Sudo</a:t>
              </a:r>
              <a:r>
                <a:rPr lang="de-DE" sz="800" kern="1200" dirty="0">
                  <a:solidFill>
                    <a:srgbClr val="FFFFFF">
                      <a:lumMod val="50000"/>
                    </a:srgbClr>
                  </a:solidFill>
                  <a:latin typeface="Open Sans" charset="0"/>
                  <a:ea typeface="Open Sans" charset="0"/>
                  <a:cs typeface="Open Sans" charset="0"/>
                </a:rPr>
                <a:t> ein sehr starkes Werkzeug mit dem viel möglich ist. Ins besondere ist es wenn Sie es nicht anders definieren das Sie </a:t>
              </a:r>
              <a:r>
                <a:rPr lang="de-DE" sz="800" kern="1200" dirty="0" err="1">
                  <a:solidFill>
                    <a:srgbClr val="FFFFFF">
                      <a:lumMod val="50000"/>
                    </a:srgbClr>
                  </a:solidFill>
                  <a:latin typeface="Open Sans" charset="0"/>
                  <a:ea typeface="Open Sans" charset="0"/>
                  <a:cs typeface="Open Sans" charset="0"/>
                </a:rPr>
                <a:t>Sudo</a:t>
              </a:r>
              <a:r>
                <a:rPr lang="de-DE" sz="800" kern="1200" dirty="0">
                  <a:solidFill>
                    <a:srgbClr val="FFFFFF">
                      <a:lumMod val="50000"/>
                    </a:srgbClr>
                  </a:solidFill>
                  <a:latin typeface="Open Sans" charset="0"/>
                  <a:ea typeface="Open Sans" charset="0"/>
                  <a:cs typeface="Open Sans" charset="0"/>
                </a:rPr>
                <a:t> verwenden um Docker und dessen Anwendungen ausführen zu können.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err="1">
                  <a:solidFill>
                    <a:srgbClr val="FFFFFF">
                      <a:lumMod val="50000"/>
                    </a:srgbClr>
                  </a:solidFill>
                  <a:latin typeface="Open Sans" charset="0"/>
                  <a:ea typeface="Open Sans" charset="0"/>
                  <a:cs typeface="Open Sans" charset="0"/>
                </a:rPr>
                <a:t>Sudo</a:t>
              </a:r>
              <a:r>
                <a:rPr lang="de-DE" sz="800" kern="1200" dirty="0">
                  <a:solidFill>
                    <a:srgbClr val="FFFFFF">
                      <a:lumMod val="50000"/>
                    </a:srgbClr>
                  </a:solidFill>
                  <a:latin typeface="Open Sans" charset="0"/>
                  <a:ea typeface="Open Sans" charset="0"/>
                  <a:cs typeface="Open Sans" charset="0"/>
                </a:rPr>
                <a:t> sollte aber nicht jedem Benutzer zugänglich sein, da dies dazu führen könnte das Benutzer andere Anwendungen und oder Prozesse hiermit ins Leben rufen können sowie zu viele Rechte im generellen Sinne besitzen.</a:t>
              </a:r>
              <a:endParaRPr kumimoji="0" lang="de-DE" sz="800"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323528" y="3003798"/>
              <a:ext cx="1369606"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Restricted </a:t>
              </a:r>
              <a:r>
                <a:rPr kumimoji="0" lang="en-US" sz="24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Sudo</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6961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platzhalter 22">
            <a:extLst>
              <a:ext uri="{FF2B5EF4-FFF2-40B4-BE49-F238E27FC236}">
                <a16:creationId xmlns:a16="http://schemas.microsoft.com/office/drawing/2014/main" id="{1BDBBE7B-7E19-96A0-5E7E-64D46E30C641}"/>
              </a:ext>
            </a:extLst>
          </p:cNvPr>
          <p:cNvPicPr>
            <a:picLocks noGrp="1" noChangeAspect="1"/>
          </p:cNvPicPr>
          <p:nvPr>
            <p:ph type="pic" sz="quarter" idx="10"/>
          </p:nvPr>
        </p:nvPicPr>
        <p:blipFill>
          <a:blip r:embed="rId2"/>
          <a:srcRect t="12050" b="12050"/>
          <a:stretch>
            <a:fillRect/>
          </a:stretch>
        </p:blipFill>
        <p:spPr>
          <a:xfrm>
            <a:off x="6096000" y="0"/>
            <a:ext cx="6096000" cy="3429000"/>
          </a:xfrm>
        </p:spPr>
      </p:pic>
      <p:pic>
        <p:nvPicPr>
          <p:cNvPr id="25" name="Bildplatzhalter 24">
            <a:extLst>
              <a:ext uri="{FF2B5EF4-FFF2-40B4-BE49-F238E27FC236}">
                <a16:creationId xmlns:a16="http://schemas.microsoft.com/office/drawing/2014/main" id="{DED62EF1-C106-614E-AD2F-4656B6314599}"/>
              </a:ext>
            </a:extLst>
          </p:cNvPr>
          <p:cNvPicPr>
            <a:picLocks noGrp="1" noChangeAspect="1"/>
          </p:cNvPicPr>
          <p:nvPr>
            <p:ph type="pic" sz="quarter" idx="11"/>
          </p:nvPr>
        </p:nvPicPr>
        <p:blipFill>
          <a:blip r:embed="rId3"/>
          <a:srcRect t="4061" b="4061"/>
          <a:stretch>
            <a:fillRect/>
          </a:stretch>
        </p:blipFill>
        <p:spPr>
          <a:xfrm>
            <a:off x="-3175" y="3429000"/>
            <a:ext cx="6096000" cy="3429000"/>
          </a:xfrm>
        </p:spPr>
      </p:pic>
      <p:grpSp>
        <p:nvGrpSpPr>
          <p:cNvPr id="21" name="Группа 20"/>
          <p:cNvGrpSpPr/>
          <p:nvPr/>
        </p:nvGrpSpPr>
        <p:grpSpPr>
          <a:xfrm>
            <a:off x="5615947" y="2948947"/>
            <a:ext cx="960107" cy="960107"/>
            <a:chOff x="4211960" y="2211710"/>
            <a:chExt cx="720080" cy="720080"/>
          </a:xfrm>
        </p:grpSpPr>
        <p:sp>
          <p:nvSpPr>
            <p:cNvPr id="6" name="Овал 5"/>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7" name="Группа 6"/>
            <p:cNvGrpSpPr/>
            <p:nvPr/>
          </p:nvGrpSpPr>
          <p:grpSpPr>
            <a:xfrm>
              <a:off x="4427984" y="2427734"/>
              <a:ext cx="288032" cy="288032"/>
              <a:chOff x="6514166" y="3404889"/>
              <a:chExt cx="379932" cy="379932"/>
            </a:xfrm>
            <a:solidFill>
              <a:schemeClr val="bg1"/>
            </a:solidFill>
          </p:grpSpPr>
          <p:sp>
            <p:nvSpPr>
              <p:cNvPr id="8"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0"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2"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2" name="Группа 1"/>
          <p:cNvGrpSpPr/>
          <p:nvPr/>
        </p:nvGrpSpPr>
        <p:grpSpPr>
          <a:xfrm>
            <a:off x="384824" y="644692"/>
            <a:ext cx="5274707" cy="1908067"/>
            <a:chOff x="288618" y="483518"/>
            <a:chExt cx="3956030" cy="1431050"/>
          </a:xfrm>
        </p:grpSpPr>
        <p:sp>
          <p:nvSpPr>
            <p:cNvPr id="14" name="TextBox 13"/>
            <p:cNvSpPr txBox="1"/>
            <p:nvPr/>
          </p:nvSpPr>
          <p:spPr>
            <a:xfrm>
              <a:off x="288618" y="890585"/>
              <a:ext cx="3956030" cy="10239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Docker gehört zu einer der Werkzeuge die mit gro0ßer Wahrscheinlichkeit nicht von jedem Teilnehmer verwendet werden muss. Um den richtigen und ins besondere von den richtigen Benutzern Gebrauch zu gewährleisten muss Docker von nur den Benutzern zugänglich sein die hierzu auch einen tatsächlichen Grund haben.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Das heißt das für Docker eine eigene Gruppe angelegt werden muss mittels der nur Benutzer die diese Gruppe haben Zugriff bekommen und damit arbeiten können.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5" name="TextBox 14"/>
            <p:cNvSpPr txBox="1"/>
            <p:nvPr/>
          </p:nvSpPr>
          <p:spPr>
            <a:xfrm>
              <a:off x="288618" y="483518"/>
              <a:ext cx="1379224"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Restrict Docker</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3" name="Группа 2"/>
          <p:cNvGrpSpPr/>
          <p:nvPr/>
        </p:nvGrpSpPr>
        <p:grpSpPr>
          <a:xfrm>
            <a:off x="6480043" y="4070117"/>
            <a:ext cx="5274707" cy="1908067"/>
            <a:chOff x="4860032" y="3052586"/>
            <a:chExt cx="3956030" cy="1431050"/>
          </a:xfrm>
        </p:grpSpPr>
        <p:sp>
          <p:nvSpPr>
            <p:cNvPr id="16" name="TextBox 15"/>
            <p:cNvSpPr txBox="1"/>
            <p:nvPr/>
          </p:nvSpPr>
          <p:spPr>
            <a:xfrm>
              <a:off x="4860032" y="3459653"/>
              <a:ext cx="3956030" cy="10239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Jedes ausführen eines Containers, und oder Prozesses hinterlässt Daten Spuren die Informationen über diesen Prozess beinhalten. Hierbei ist es wichtig das diese Daten vernichtet werden müssen um zu gewährleisten das keine Überbleibsel wichtiger Informationen vorliegen die dann von anderen Anwendungen verwendet und oder gebraucht werden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00"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besonderen ist daran zu denken das manche Container z.b Datenbank Container auch Passwörter loggen. Dies darf natürlich unter keine</a:t>
              </a:r>
              <a:r>
                <a:rPr lang="de-DE" sz="800" kern="1200" dirty="0">
                  <a:solidFill>
                    <a:srgbClr val="FFFFFF">
                      <a:lumMod val="50000"/>
                    </a:srgbClr>
                  </a:solidFill>
                  <a:latin typeface="Open Sans" charset="0"/>
                  <a:ea typeface="Open Sans" charset="0"/>
                  <a:cs typeface="Open Sans" charset="0"/>
                </a:rPr>
                <a:t>n Umständen der Fall sein.</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7" name="TextBox 16"/>
            <p:cNvSpPr txBox="1"/>
            <p:nvPr/>
          </p:nvSpPr>
          <p:spPr>
            <a:xfrm>
              <a:off x="4860032" y="3052586"/>
              <a:ext cx="1376819"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Clean &amp; Destroy</a:t>
              </a:r>
              <a:endParaRPr kumimoji="0" lang="ru-RU"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0" name="TextBox 19"/>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59152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fltVal val="0"/>
                                          </p:val>
                                        </p:tav>
                                        <p:tav tm="100000">
                                          <p:val>
                                            <p:strVal val="#ppt_w"/>
                                          </p:val>
                                        </p:tav>
                                      </p:tavLst>
                                    </p:anim>
                                    <p:anim calcmode="lin" valueType="num">
                                      <p:cBhvr>
                                        <p:cTn id="18" dur="1000" fill="hold"/>
                                        <p:tgtEl>
                                          <p:spTgt spid="21"/>
                                        </p:tgtEl>
                                        <p:attrNameLst>
                                          <p:attrName>ppt_h</p:attrName>
                                        </p:attrNameLst>
                                      </p:cBhvr>
                                      <p:tavLst>
                                        <p:tav tm="0">
                                          <p:val>
                                            <p:fltVal val="0"/>
                                          </p:val>
                                        </p:tav>
                                        <p:tav tm="100000">
                                          <p:val>
                                            <p:strVal val="#ppt_h"/>
                                          </p:val>
                                        </p:tav>
                                      </p:tavLst>
                                    </p:anim>
                                    <p:anim calcmode="lin" valueType="num">
                                      <p:cBhvr>
                                        <p:cTn id="19" dur="1000" fill="hold"/>
                                        <p:tgtEl>
                                          <p:spTgt spid="21"/>
                                        </p:tgtEl>
                                        <p:attrNameLst>
                                          <p:attrName>style.rotation</p:attrName>
                                        </p:attrNameLst>
                                      </p:cBhvr>
                                      <p:tavLst>
                                        <p:tav tm="0">
                                          <p:val>
                                            <p:fltVal val="90"/>
                                          </p:val>
                                        </p:tav>
                                        <p:tav tm="100000">
                                          <p:val>
                                            <p:fltVal val="0"/>
                                          </p:val>
                                        </p:tav>
                                      </p:tavLst>
                                    </p:anim>
                                    <p:animEffect transition="in" filter="fade">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Essen, Gericht enthält.&#10;&#10;Automatisch generierte Beschreibung">
            <a:extLst>
              <a:ext uri="{FF2B5EF4-FFF2-40B4-BE49-F238E27FC236}">
                <a16:creationId xmlns:a16="http://schemas.microsoft.com/office/drawing/2014/main" id="{A911861D-16D2-8EDA-9C1D-AC07456C4A8C}"/>
              </a:ext>
            </a:extLst>
          </p:cNvPr>
          <p:cNvPicPr>
            <a:picLocks noGrp="1" noChangeAspect="1"/>
          </p:cNvPicPr>
          <p:nvPr>
            <p:ph type="pic" sz="quarter" idx="10"/>
          </p:nvPr>
        </p:nvPicPr>
        <p:blipFill>
          <a:blip r:embed="rId2"/>
          <a:srcRect l="5527" r="5527"/>
          <a:stretch>
            <a:fillRect/>
          </a:stretch>
        </p:blipFill>
        <p:spPr/>
      </p:pic>
      <p:grpSp>
        <p:nvGrpSpPr>
          <p:cNvPr id="2" name="Группа 1"/>
          <p:cNvGrpSpPr/>
          <p:nvPr/>
        </p:nvGrpSpPr>
        <p:grpSpPr>
          <a:xfrm>
            <a:off x="573024" y="4423432"/>
            <a:ext cx="5664629" cy="1176247"/>
            <a:chOff x="4572000" y="1031773"/>
            <a:chExt cx="4248472" cy="1469028"/>
          </a:xfrm>
        </p:grpSpPr>
        <p:sp>
          <p:nvSpPr>
            <p:cNvPr id="8" name="Прямоугольник 7"/>
            <p:cNvSpPr/>
            <p:nvPr/>
          </p:nvSpPr>
          <p:spPr>
            <a:xfrm>
              <a:off x="4572000" y="1037484"/>
              <a:ext cx="4248472" cy="1463317"/>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dirty="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4675896" y="1397525"/>
              <a:ext cx="894716" cy="42282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Eigenes Wissen</a:t>
              </a:r>
            </a:p>
          </p:txBody>
        </p:sp>
        <p:sp>
          <p:nvSpPr>
            <p:cNvPr id="11" name="TextBox 10"/>
            <p:cNvSpPr txBox="1"/>
            <p:nvPr/>
          </p:nvSpPr>
          <p:spPr>
            <a:xfrm>
              <a:off x="4675896" y="1736589"/>
              <a:ext cx="4000560" cy="5519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Welche Erfahrungen haben Sie mit Benutzer Management. Denken Sie darüber nach welche Umsetzungen möglich sind.</a:t>
              </a: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1" name="TextBox 20"/>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58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6627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808782"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Benutzermanagement</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 Umsetzung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Gras, Schaf, draußen, Herde enthält.&#10;&#10;Automatisch generierte Beschreibung">
            <a:extLst>
              <a:ext uri="{FF2B5EF4-FFF2-40B4-BE49-F238E27FC236}">
                <a16:creationId xmlns:a16="http://schemas.microsoft.com/office/drawing/2014/main" id="{80C9C730-1D13-382E-C931-7369ACE4C40C}"/>
              </a:ext>
            </a:extLst>
          </p:cNvPr>
          <p:cNvPicPr>
            <a:picLocks noGrp="1" noChangeAspect="1"/>
          </p:cNvPicPr>
          <p:nvPr>
            <p:ph type="pic" sz="quarter" idx="10"/>
          </p:nvPr>
        </p:nvPicPr>
        <p:blipFill rotWithShape="1">
          <a:blip r:embed="rId3"/>
          <a:srcRect l="7399" r="21613"/>
          <a:stretch/>
        </p:blipFill>
        <p:spPr>
          <a:xfrm>
            <a:off x="4702175" y="0"/>
            <a:ext cx="7489825" cy="6858000"/>
          </a:xfrm>
        </p:spPr>
      </p:pic>
    </p:spTree>
    <p:extLst>
      <p:ext uri="{BB962C8B-B14F-4D97-AF65-F5344CB8AC3E}">
        <p14:creationId xmlns:p14="http://schemas.microsoft.com/office/powerpoint/2010/main" val="223606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3" name="Google Shape;343;p5"/>
          <p:cNvGrpSpPr/>
          <p:nvPr/>
        </p:nvGrpSpPr>
        <p:grpSpPr>
          <a:xfrm>
            <a:off x="7097151" y="1630616"/>
            <a:ext cx="4718743" cy="1063934"/>
            <a:chOff x="5322863" y="1222961"/>
            <a:chExt cx="3539057" cy="797950"/>
          </a:xfrm>
        </p:grpSpPr>
        <p:sp>
          <p:nvSpPr>
            <p:cNvPr id="345" name="Google Shape;345;p5"/>
            <p:cNvSpPr txBox="1"/>
            <p:nvPr/>
          </p:nvSpPr>
          <p:spPr>
            <a:xfrm>
              <a:off x="5322863" y="1222961"/>
              <a:ext cx="18541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Image Construction und Scanning</a:t>
              </a:r>
              <a:endParaRPr dirty="0"/>
            </a:p>
          </p:txBody>
        </p:sp>
        <p:sp>
          <p:nvSpPr>
            <p:cNvPr id="346" name="Google Shape;346;p5"/>
            <p:cNvSpPr txBox="1"/>
            <p:nvPr/>
          </p:nvSpPr>
          <p:spPr>
            <a:xfrm>
              <a:off x="5333528" y="1517216"/>
              <a:ext cx="3528392" cy="5036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47" name="Google Shape;347;p5"/>
          <p:cNvGrpSpPr/>
          <p:nvPr/>
        </p:nvGrpSpPr>
        <p:grpSpPr>
          <a:xfrm>
            <a:off x="7137898" y="3108049"/>
            <a:ext cx="4718743" cy="1063934"/>
            <a:chOff x="5353423" y="2331037"/>
            <a:chExt cx="3539057" cy="797951"/>
          </a:xfrm>
        </p:grpSpPr>
        <p:sp>
          <p:nvSpPr>
            <p:cNvPr id="353" name="Google Shape;353;p5"/>
            <p:cNvSpPr txBox="1"/>
            <p:nvPr/>
          </p:nvSpPr>
          <p:spPr>
            <a:xfrm>
              <a:off x="5353423" y="2331037"/>
              <a:ext cx="877885"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Content Trust</a:t>
              </a:r>
              <a:endParaRPr dirty="0"/>
            </a:p>
          </p:txBody>
        </p:sp>
        <p:sp>
          <p:nvSpPr>
            <p:cNvPr id="354" name="Google Shape;354;p5"/>
            <p:cNvSpPr txBox="1"/>
            <p:nvPr/>
          </p:nvSpPr>
          <p:spPr>
            <a:xfrm>
              <a:off x="5364088" y="2625292"/>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55" name="Google Shape;355;p5"/>
          <p:cNvGrpSpPr/>
          <p:nvPr/>
        </p:nvGrpSpPr>
        <p:grpSpPr>
          <a:xfrm>
            <a:off x="7111372" y="4515889"/>
            <a:ext cx="4718743" cy="1063934"/>
            <a:chOff x="5333528" y="3386918"/>
            <a:chExt cx="3539057" cy="797951"/>
          </a:xfrm>
        </p:grpSpPr>
        <p:sp>
          <p:nvSpPr>
            <p:cNvPr id="361" name="Google Shape;361;p5"/>
            <p:cNvSpPr txBox="1"/>
            <p:nvPr/>
          </p:nvSpPr>
          <p:spPr>
            <a:xfrm>
              <a:off x="5333528" y="3386918"/>
              <a:ext cx="734816"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Fähigkeiten</a:t>
              </a:r>
              <a:endParaRPr sz="1600" b="0" i="0" u="none" strike="noStrike" cap="none" dirty="0">
                <a:solidFill>
                  <a:srgbClr val="383838"/>
                </a:solidFill>
                <a:latin typeface="Bebas Neue"/>
                <a:ea typeface="Bebas Neue"/>
                <a:cs typeface="Bebas Neue"/>
                <a:sym typeface="Bebas Neue"/>
              </a:endParaRPr>
            </a:p>
          </p:txBody>
        </p:sp>
        <p:sp>
          <p:nvSpPr>
            <p:cNvPr id="362" name="Google Shape;362;p5"/>
            <p:cNvSpPr txBox="1"/>
            <p:nvPr/>
          </p:nvSpPr>
          <p:spPr>
            <a:xfrm>
              <a:off x="5344193" y="3681173"/>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66" name="Google Shape;366;p5"/>
          <p:cNvGrpSpPr/>
          <p:nvPr/>
        </p:nvGrpSpPr>
        <p:grpSpPr>
          <a:xfrm>
            <a:off x="11319310" y="359343"/>
            <a:ext cx="603183" cy="603183"/>
            <a:chOff x="8489482" y="269507"/>
            <a:chExt cx="452387" cy="452387"/>
          </a:xfrm>
        </p:grpSpPr>
        <p:sp>
          <p:nvSpPr>
            <p:cNvPr id="367" name="Google Shape;367;p5"/>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8" name="Google Shape;368;p5"/>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6</a:t>
              </a:r>
              <a:endParaRPr sz="1600" b="0" i="0" u="none" strike="noStrike" cap="none" dirty="0">
                <a:solidFill>
                  <a:srgbClr val="F6B73A"/>
                </a:solidFill>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98567673-3727-6BCD-AA3A-91E2F96EB647}"/>
              </a:ext>
            </a:extLst>
          </p:cNvPr>
          <p:cNvPicPr>
            <a:picLocks noGrp="1" noChangeAspect="1"/>
          </p:cNvPicPr>
          <p:nvPr>
            <p:ph type="pic" idx="2"/>
          </p:nvPr>
        </p:nvPicPr>
        <p:blipFill rotWithShape="1">
          <a:blip r:embed="rId3"/>
          <a:srcRect l="16411" t="-14518" r="14799" b="-11886"/>
          <a:stretch/>
        </p:blipFill>
        <p:spPr>
          <a:xfrm>
            <a:off x="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7"/>
                                        </p:tgtEl>
                                        <p:attrNameLst>
                                          <p:attrName>style.visibility</p:attrName>
                                        </p:attrNameLst>
                                      </p:cBhvr>
                                      <p:to>
                                        <p:strVal val="visible"/>
                                      </p:to>
                                    </p:set>
                                    <p:animEffect transition="in" filter="fade">
                                      <p:cBhvr>
                                        <p:cTn id="11" dur="1000"/>
                                        <p:tgtEl>
                                          <p:spTgt spid="34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1052042" y="3332991"/>
            <a:ext cx="2149085" cy="1289963"/>
            <a:chOff x="789031" y="2499742"/>
            <a:chExt cx="1611814" cy="967472"/>
          </a:xfrm>
        </p:grpSpPr>
        <p:sp>
          <p:nvSpPr>
            <p:cNvPr id="8" name="Прямоугольник 7"/>
            <p:cNvSpPr/>
            <p:nvPr/>
          </p:nvSpPr>
          <p:spPr>
            <a:xfrm>
              <a:off x="789031" y="2766397"/>
              <a:ext cx="559288" cy="223090"/>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1</a:t>
              </a:r>
              <a:endParaRPr lang="ru-RU" sz="1333" kern="1200" dirty="0">
                <a:solidFill>
                  <a:srgbClr val="383838"/>
                </a:solidFill>
                <a:latin typeface="Bebas Neue" charset="0"/>
                <a:ea typeface="Bebas Neue" charset="0"/>
                <a:cs typeface="Bebas Neue" charset="0"/>
              </a:endParaRPr>
            </a:p>
          </p:txBody>
        </p:sp>
        <p:sp>
          <p:nvSpPr>
            <p:cNvPr id="9" name="TextBox 8"/>
            <p:cNvSpPr txBox="1"/>
            <p:nvPr/>
          </p:nvSpPr>
          <p:spPr>
            <a:xfrm>
              <a:off x="789031" y="2997229"/>
              <a:ext cx="161181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Denken Sie über das oben stehende Beispiel nach und diskutieren Sie in der Gruppe über Ihre Gedanken.</a:t>
              </a: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3" name="Группа 2"/>
          <p:cNvGrpSpPr/>
          <p:nvPr/>
        </p:nvGrpSpPr>
        <p:grpSpPr>
          <a:xfrm>
            <a:off x="3300685" y="3332989"/>
            <a:ext cx="2248644" cy="1475289"/>
            <a:chOff x="2475513" y="2499742"/>
            <a:chExt cx="1686483" cy="1106467"/>
          </a:xfrm>
        </p:grpSpPr>
        <p:sp>
          <p:nvSpPr>
            <p:cNvPr id="11" name="Прямоугольник 10"/>
            <p:cNvSpPr/>
            <p:nvPr/>
          </p:nvSpPr>
          <p:spPr>
            <a:xfrm>
              <a:off x="2475514" y="2766893"/>
              <a:ext cx="559288" cy="223091"/>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2</a:t>
              </a:r>
              <a:endParaRPr lang="ru-RU" sz="1333" kern="1200" dirty="0">
                <a:solidFill>
                  <a:srgbClr val="383838"/>
                </a:solidFill>
                <a:latin typeface="Bebas Neue" charset="0"/>
                <a:ea typeface="Bebas Neue" charset="0"/>
                <a:cs typeface="Bebas Neue" charset="0"/>
              </a:endParaRPr>
            </a:p>
          </p:txBody>
        </p:sp>
        <p:sp>
          <p:nvSpPr>
            <p:cNvPr id="12" name="TextBox 11"/>
            <p:cNvSpPr txBox="1"/>
            <p:nvPr/>
          </p:nvSpPr>
          <p:spPr>
            <a:xfrm>
              <a:off x="2475513" y="2997725"/>
              <a:ext cx="1686483"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Zeichnen Sie einen Benutzerplan auf wie genau dafür gesorgt werden kann das Docker so sicher wie möglich ausgeführt werden kann.</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559288"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Aufgabe 3</a:t>
              </a:r>
            </a:p>
          </p:txBody>
        </p:sp>
        <p:sp>
          <p:nvSpPr>
            <p:cNvPr id="15" name="TextBox 14"/>
            <p:cNvSpPr txBox="1"/>
            <p:nvPr/>
          </p:nvSpPr>
          <p:spPr>
            <a:xfrm>
              <a:off x="4161996" y="2997229"/>
              <a:ext cx="1645497"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Stellen Sie Ihre Benutzerplan vor und diskutieren Sie Ihre Arbeiten in der Gruppe.</a:t>
              </a:r>
              <a:endParaRPr lang="ru-RU" sz="800" kern="1200" dirty="0">
                <a:solidFill>
                  <a:srgbClr val="FFFFFF">
                    <a:lumMod val="50000"/>
                  </a:srgbClr>
                </a:solidFill>
                <a:latin typeface="Open Sans" charset="0"/>
                <a:ea typeface="Open Sans" charset="0"/>
                <a:cs typeface="Open Sans" charset="0"/>
              </a:endParaRP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TextBox 28"/>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25</a:t>
              </a:r>
              <a:endParaRPr lang="ru-RU" sz="1600" kern="1200" dirty="0">
                <a:solidFill>
                  <a:srgbClr val="FFFFFF"/>
                </a:solidFill>
                <a:latin typeface="Bebas Neue" charset="0"/>
                <a:ea typeface="Bebas Neue" charset="0"/>
                <a:cs typeface="Bebas Neue" charset="0"/>
              </a:endParaRPr>
            </a:p>
          </p:txBody>
        </p:sp>
      </p:grpSp>
      <p:sp>
        <p:nvSpPr>
          <p:cNvPr id="28" name="TextBox 8">
            <a:extLst>
              <a:ext uri="{FF2B5EF4-FFF2-40B4-BE49-F238E27FC236}">
                <a16:creationId xmlns:a16="http://schemas.microsoft.com/office/drawing/2014/main" id="{E76F103C-91DC-03E8-FBAD-E6FCD3256978}"/>
              </a:ext>
            </a:extLst>
          </p:cNvPr>
          <p:cNvSpPr txBox="1"/>
          <p:nvPr/>
        </p:nvSpPr>
        <p:spPr>
          <a:xfrm>
            <a:off x="1052042" y="962526"/>
            <a:ext cx="5539258" cy="995978"/>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Sie haben einen Host auf dem mehrere Anwendungen laufen. Eine CMS, ERP, Datenbank sowie Accounting Anwendung. Jede von diesen Anwendungen wird von einer anderen Abteilung bearbeitet. Insgesamt sind die Benutzer in drei schichten aufgeteilt. Unabhängig der Abteilung. Zuerst gibt es die Benutzer der Anwendungen. Dann folgen die Entwickler und zum Schluss die Administratoren die sich um die gesamte Anwendungen kümmern.</a:t>
            </a:r>
          </a:p>
        </p:txBody>
      </p:sp>
    </p:spTree>
    <p:extLst>
      <p:ext uri="{BB962C8B-B14F-4D97-AF65-F5344CB8AC3E}">
        <p14:creationId xmlns:p14="http://schemas.microsoft.com/office/powerpoint/2010/main" val="54062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60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1848583"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Pause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2400" kern="1200" dirty="0">
                <a:solidFill>
                  <a:srgbClr val="383838"/>
                </a:solidFill>
                <a:latin typeface="Bebas Neue" charset="0"/>
                <a:ea typeface="Bebas Neue" charset="0"/>
                <a:cs typeface="Bebas Neue" charset="0"/>
              </a:rPr>
              <a:t>Docker Security</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4655840" y="2684158"/>
            <a:ext cx="5472608" cy="87177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für alle Schulungsteilnehmer eine Pause. Bitte beachten Sie die 60 Minuten zeitliche Begrenzung der Pause da das Seminar direkt wieder starten wird.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gutem Wetter verlasse ich den Seminar Raum und schnappe frische Luft dabei sind Sie gerne bei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ist auch die Zeit zum essen gekommen. Falls Sie in den Räumlichkeiten essen möchten bitte denken Sie an Ihren Müll und lüften Sie an schließlich.</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906477" cy="739085"/>
            <a:chOff x="465411" y="3651870"/>
            <a:chExt cx="2929859" cy="554314"/>
          </a:xfrm>
        </p:grpSpPr>
        <p:sp>
          <p:nvSpPr>
            <p:cNvPr id="7" name="TextBox 6"/>
            <p:cNvSpPr txBox="1"/>
            <p:nvPr/>
          </p:nvSpPr>
          <p:spPr>
            <a:xfrm>
              <a:off x="467544" y="3651870"/>
              <a:ext cx="2927726"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Intra-Plattform Kommunikation</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Was ist das</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6" name="Bildplatzhalter 3">
            <a:extLst>
              <a:ext uri="{FF2B5EF4-FFF2-40B4-BE49-F238E27FC236}">
                <a16:creationId xmlns:a16="http://schemas.microsoft.com/office/drawing/2014/main" id="{8C527F24-F9D2-FC2B-91DD-3F9AB88962BC}"/>
              </a:ext>
            </a:extLst>
          </p:cNvPr>
          <p:cNvPicPr>
            <a:picLocks noGrp="1" noChangeAspect="1"/>
          </p:cNvPicPr>
          <p:nvPr>
            <p:ph type="pic" sz="quarter" idx="10"/>
          </p:nvPr>
        </p:nvPicPr>
        <p:blipFill rotWithShape="1">
          <a:blip r:embed="rId3"/>
          <a:srcRect l="-9791" t="21036" r="-9791" b="14526"/>
          <a:stretch/>
        </p:blipFill>
        <p:spPr>
          <a:xfrm>
            <a:off x="0" y="0"/>
            <a:ext cx="12192000" cy="4868863"/>
          </a:xfrm>
          <a:solidFill>
            <a:schemeClr val="bg1"/>
          </a:solidFill>
        </p:spPr>
      </p:pic>
    </p:spTree>
    <p:extLst>
      <p:ext uri="{BB962C8B-B14F-4D97-AF65-F5344CB8AC3E}">
        <p14:creationId xmlns:p14="http://schemas.microsoft.com/office/powerpoint/2010/main" val="425186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Multi-host networking | Learn Docker - Fundamentals of Docker 18.x">
            <a:extLst>
              <a:ext uri="{FF2B5EF4-FFF2-40B4-BE49-F238E27FC236}">
                <a16:creationId xmlns:a16="http://schemas.microsoft.com/office/drawing/2014/main" id="{CF2F9743-DEA6-0E06-B9DC-DACA10A6DC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70779"/>
            <a:ext cx="10905066" cy="4716441"/>
          </a:xfrm>
          <a:prstGeom prst="rect">
            <a:avLst/>
          </a:prstGeom>
          <a:noFill/>
          <a:extLst>
            <a:ext uri="{909E8E84-426E-40DD-AFC4-6F175D3DCCD1}">
              <a14:hiddenFill xmlns:a14="http://schemas.microsoft.com/office/drawing/2010/main">
                <a:solidFill>
                  <a:srgbClr val="FFFFFF"/>
                </a:solidFill>
              </a14:hiddenFill>
            </a:ext>
          </a:extLst>
        </p:spPr>
      </p:pic>
      <p:sp>
        <p:nvSpPr>
          <p:cNvPr id="3" name="Овал 10">
            <a:extLst>
              <a:ext uri="{FF2B5EF4-FFF2-40B4-BE49-F238E27FC236}">
                <a16:creationId xmlns:a16="http://schemas.microsoft.com/office/drawing/2014/main" id="{83D65B8D-4ADB-BE5E-D786-F8C4BF41DF14}"/>
              </a:ext>
            </a:extLst>
          </p:cNvPr>
          <p:cNvSpPr/>
          <p:nvPr/>
        </p:nvSpPr>
        <p:spPr>
          <a:xfrm>
            <a:off x="11319310" y="359343"/>
            <a:ext cx="603183" cy="60318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 name="TextBox 11">
            <a:extLst>
              <a:ext uri="{FF2B5EF4-FFF2-40B4-BE49-F238E27FC236}">
                <a16:creationId xmlns:a16="http://schemas.microsoft.com/office/drawing/2014/main" id="{9759E08F-69F5-725D-4D20-D6BF8657DCE3}"/>
              </a:ext>
            </a:extLst>
          </p:cNvPr>
          <p:cNvSpPr txBox="1"/>
          <p:nvPr/>
        </p:nvSpPr>
        <p:spPr>
          <a:xfrm>
            <a:off x="11446815" y="482684"/>
            <a:ext cx="348173"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spTree>
    <p:extLst>
      <p:ext uri="{BB962C8B-B14F-4D97-AF65-F5344CB8AC3E}">
        <p14:creationId xmlns:p14="http://schemas.microsoft.com/office/powerpoint/2010/main" val="3384324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lektronik, Computer, Schreibtisch enthält.&#10;&#10;Automatisch generierte Beschreibung">
            <a:extLst>
              <a:ext uri="{FF2B5EF4-FFF2-40B4-BE49-F238E27FC236}">
                <a16:creationId xmlns:a16="http://schemas.microsoft.com/office/drawing/2014/main" id="{01A44E18-2732-759E-C7E7-DD4AA59A9544}"/>
              </a:ext>
            </a:extLst>
          </p:cNvPr>
          <p:cNvPicPr>
            <a:picLocks noGrp="1" noChangeAspect="1"/>
          </p:cNvPicPr>
          <p:nvPr>
            <p:ph type="pic" sz="quarter" idx="10"/>
          </p:nvPr>
        </p:nvPicPr>
        <p:blipFill>
          <a:blip r:embed="rId2"/>
          <a:srcRect l="16308" r="16308"/>
          <a:stretch>
            <a:fillRect/>
          </a:stretch>
        </p:blipFill>
        <p:spPr>
          <a:xfrm>
            <a:off x="523875" y="1001713"/>
            <a:ext cx="4618038" cy="4568825"/>
          </a:xfrm>
        </p:spPr>
      </p:pic>
      <p:sp>
        <p:nvSpPr>
          <p:cNvPr id="3" name="TextBox 2"/>
          <p:cNvSpPr txBox="1"/>
          <p:nvPr/>
        </p:nvSpPr>
        <p:spPr>
          <a:xfrm>
            <a:off x="5334007" y="3062794"/>
            <a:ext cx="1625766" cy="5436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29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Wichtigkeit</a:t>
            </a:r>
          </a:p>
        </p:txBody>
      </p:sp>
      <p:sp>
        <p:nvSpPr>
          <p:cNvPr id="4" name="TextBox 3"/>
          <p:cNvSpPr txBox="1"/>
          <p:nvPr/>
        </p:nvSpPr>
        <p:spPr>
          <a:xfrm>
            <a:off x="7628508" y="2365165"/>
            <a:ext cx="4133467" cy="191930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Wichtigkeit dieser Funktionalität besteht darin das um große vielschichtige Systeme klar von einander abzugrenzen. Dies wird zum einem wir im Kapitell über Netzwerke gelernt haben durch abgekapselte Netzwerke erreicht die nur durch spezifische Definition „offen“ stehen, in diesem Fall bezieht sich aber alles darauf die Kommunikation zwischen Anwendungen zu sicheren.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Besonders wichtig ist dies in großen Systemen wo eventuell hunderte oder mehr Container auf einem System laufen. Diese dürfen aber unter keinen Umständen miteinander Kommunizieren dürfen, außer unter den definierten Verbindungen über Multi Host.</a:t>
            </a:r>
          </a:p>
        </p:txBody>
      </p:sp>
      <p:sp>
        <p:nvSpPr>
          <p:cNvPr id="5" name="Прямоугольник 4"/>
          <p:cNvSpPr/>
          <p:nvPr/>
        </p:nvSpPr>
        <p:spPr>
          <a:xfrm>
            <a:off x="7309667" y="2244095"/>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8" name="TextBox 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24371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906477" cy="739085"/>
            <a:chOff x="465411" y="3651870"/>
            <a:chExt cx="2929859" cy="554314"/>
          </a:xfrm>
        </p:grpSpPr>
        <p:sp>
          <p:nvSpPr>
            <p:cNvPr id="7" name="TextBox 6"/>
            <p:cNvSpPr txBox="1"/>
            <p:nvPr/>
          </p:nvSpPr>
          <p:spPr>
            <a:xfrm>
              <a:off x="467544" y="3651870"/>
              <a:ext cx="2927726"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Intra-Plattform Kommunikation</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Theoretische Umsetzung</a:t>
              </a:r>
            </a:p>
          </p:txBody>
        </p:sp>
      </p:grpSp>
      <p:pic>
        <p:nvPicPr>
          <p:cNvPr id="4" name="Bildplatzhalter 3">
            <a:extLst>
              <a:ext uri="{FF2B5EF4-FFF2-40B4-BE49-F238E27FC236}">
                <a16:creationId xmlns:a16="http://schemas.microsoft.com/office/drawing/2014/main" id="{C969185E-7099-756D-2EE4-1D1F2FDC11E8}"/>
              </a:ext>
            </a:extLst>
          </p:cNvPr>
          <p:cNvPicPr>
            <a:picLocks noGrp="1" noChangeAspect="1"/>
          </p:cNvPicPr>
          <p:nvPr>
            <p:ph type="pic" sz="quarter" idx="10"/>
          </p:nvPr>
        </p:nvPicPr>
        <p:blipFill rotWithShape="1">
          <a:blip r:embed="rId3"/>
          <a:srcRect l="-10997" t="19104" r="-13266" b="13936"/>
          <a:stretch/>
        </p:blipFill>
        <p:spPr>
          <a:xfrm>
            <a:off x="0" y="0"/>
            <a:ext cx="12192000" cy="4869160"/>
          </a:xfrm>
          <a:solidFill>
            <a:schemeClr val="bg1"/>
          </a:solidFill>
        </p:spPr>
      </p:pic>
    </p:spTree>
    <p:extLst>
      <p:ext uri="{BB962C8B-B14F-4D97-AF65-F5344CB8AC3E}">
        <p14:creationId xmlns:p14="http://schemas.microsoft.com/office/powerpoint/2010/main" val="165607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1052042" y="3332991"/>
            <a:ext cx="2149085" cy="1289963"/>
            <a:chOff x="789031" y="2499742"/>
            <a:chExt cx="1611814" cy="967472"/>
          </a:xfrm>
        </p:grpSpPr>
        <p:sp>
          <p:nvSpPr>
            <p:cNvPr id="8" name="Прямоугольник 7"/>
            <p:cNvSpPr/>
            <p:nvPr/>
          </p:nvSpPr>
          <p:spPr>
            <a:xfrm>
              <a:off x="789031" y="2766397"/>
              <a:ext cx="559288" cy="223090"/>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1</a:t>
              </a:r>
              <a:endParaRPr lang="ru-RU" sz="1333" kern="1200" dirty="0">
                <a:solidFill>
                  <a:srgbClr val="383838"/>
                </a:solidFill>
                <a:latin typeface="Bebas Neue" charset="0"/>
                <a:ea typeface="Bebas Neue" charset="0"/>
                <a:cs typeface="Bebas Neue" charset="0"/>
              </a:endParaRPr>
            </a:p>
          </p:txBody>
        </p:sp>
        <p:sp>
          <p:nvSpPr>
            <p:cNvPr id="9" name="TextBox 8"/>
            <p:cNvSpPr txBox="1"/>
            <p:nvPr/>
          </p:nvSpPr>
          <p:spPr>
            <a:xfrm>
              <a:off x="789031" y="2997229"/>
              <a:ext cx="161181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Recherchieren Sie über diese Form der Kommunikation und diskutieren Sie in der Gruppe über dessen Bedeutung. </a:t>
              </a: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3" name="Группа 2"/>
          <p:cNvGrpSpPr/>
          <p:nvPr/>
        </p:nvGrpSpPr>
        <p:grpSpPr>
          <a:xfrm>
            <a:off x="3300685" y="3332989"/>
            <a:ext cx="2248644" cy="1475289"/>
            <a:chOff x="2475513" y="2499742"/>
            <a:chExt cx="1686483" cy="1106467"/>
          </a:xfrm>
        </p:grpSpPr>
        <p:sp>
          <p:nvSpPr>
            <p:cNvPr id="11" name="Прямоугольник 10"/>
            <p:cNvSpPr/>
            <p:nvPr/>
          </p:nvSpPr>
          <p:spPr>
            <a:xfrm>
              <a:off x="2475514" y="2766893"/>
              <a:ext cx="559288" cy="223091"/>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2</a:t>
              </a:r>
              <a:endParaRPr lang="ru-RU" sz="1333" kern="1200" dirty="0">
                <a:solidFill>
                  <a:srgbClr val="383838"/>
                </a:solidFill>
                <a:latin typeface="Bebas Neue" charset="0"/>
                <a:ea typeface="Bebas Neue" charset="0"/>
                <a:cs typeface="Bebas Neue" charset="0"/>
              </a:endParaRPr>
            </a:p>
          </p:txBody>
        </p:sp>
        <p:sp>
          <p:nvSpPr>
            <p:cNvPr id="12" name="TextBox 11"/>
            <p:cNvSpPr txBox="1"/>
            <p:nvPr/>
          </p:nvSpPr>
          <p:spPr>
            <a:xfrm>
              <a:off x="2475513" y="2997725"/>
              <a:ext cx="1686483"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Erstellen Sie einen Netzplan in dem Sie eine Form diese Kommunikation darstellen. Dabei ist Ihnen das Bespiel selbst überlassen.</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559288"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Aufgabe 3</a:t>
              </a:r>
            </a:p>
          </p:txBody>
        </p:sp>
        <p:sp>
          <p:nvSpPr>
            <p:cNvPr id="15" name="TextBox 14"/>
            <p:cNvSpPr txBox="1"/>
            <p:nvPr/>
          </p:nvSpPr>
          <p:spPr>
            <a:xfrm>
              <a:off x="4161996" y="2997229"/>
              <a:ext cx="1645497"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Stellen Sie ihren Netzplan in der Gruppe vor und diskutieren Sie seine Bewandtnis sowie Wichtigkeit.</a:t>
              </a:r>
              <a:endParaRPr lang="ru-RU" sz="800" kern="1200" dirty="0">
                <a:solidFill>
                  <a:srgbClr val="FFFFFF">
                    <a:lumMod val="50000"/>
                  </a:srgbClr>
                </a:solidFill>
                <a:latin typeface="Open Sans" charset="0"/>
                <a:ea typeface="Open Sans" charset="0"/>
                <a:cs typeface="Open Sans" charset="0"/>
              </a:endParaRP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TextBox 28"/>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8607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483098"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Netzwerke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Kurzeinführung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2" descr="Nahaufnahme eines Server-Netzwerk-Panels mit Licht und Kabeln">
            <a:extLst>
              <a:ext uri="{FF2B5EF4-FFF2-40B4-BE49-F238E27FC236}">
                <a16:creationId xmlns:a16="http://schemas.microsoft.com/office/drawing/2014/main" id="{31C388E9-9E8C-A95B-691E-884A0C7BB304}"/>
              </a:ext>
            </a:extLst>
          </p:cNvPr>
          <p:cNvPicPr>
            <a:picLocks noGrp="1" noChangeAspect="1"/>
          </p:cNvPicPr>
          <p:nvPr>
            <p:ph type="pic" sz="quarter" idx="10"/>
          </p:nvPr>
        </p:nvPicPr>
        <p:blipFill>
          <a:blip r:embed="rId3"/>
          <a:srcRect l="13605" r="13605"/>
          <a:stretch/>
        </p:blipFill>
        <p:spPr>
          <a:xfrm>
            <a:off x="4702175" y="0"/>
            <a:ext cx="7489825" cy="6858000"/>
          </a:xfrm>
        </p:spPr>
      </p:pic>
    </p:spTree>
    <p:extLst>
      <p:ext uri="{BB962C8B-B14F-4D97-AF65-F5344CB8AC3E}">
        <p14:creationId xmlns:p14="http://schemas.microsoft.com/office/powerpoint/2010/main" val="291961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descr="Nahaufnahme eines Server-Netzwerk-Panels mit Licht und Kabeln">
            <a:extLst>
              <a:ext uri="{FF2B5EF4-FFF2-40B4-BE49-F238E27FC236}">
                <a16:creationId xmlns:a16="http://schemas.microsoft.com/office/drawing/2014/main" id="{0ECB0A11-091C-7938-272E-90542B0BA7A3}"/>
              </a:ext>
            </a:extLst>
          </p:cNvPr>
          <p:cNvPicPr>
            <a:picLocks noGrp="1" noChangeAspect="1"/>
          </p:cNvPicPr>
          <p:nvPr>
            <p:ph type="pic" sz="quarter" idx="10"/>
          </p:nvPr>
        </p:nvPicPr>
        <p:blipFill>
          <a:blip r:embed="rId3"/>
          <a:srcRect l="8247" r="8247"/>
          <a:stretch/>
        </p:blipFill>
        <p:spPr>
          <a:xfrm>
            <a:off x="3599723" y="0"/>
            <a:ext cx="8592277" cy="6858000"/>
          </a:xfrm>
        </p:spPr>
      </p:pic>
      <p:sp>
        <p:nvSpPr>
          <p:cNvPr id="10" name="TextBox 9"/>
          <p:cNvSpPr txBox="1"/>
          <p:nvPr/>
        </p:nvSpPr>
        <p:spPr>
          <a:xfrm>
            <a:off x="239348" y="2276872"/>
            <a:ext cx="2005677"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Was sind Netzwerke</a:t>
            </a:r>
          </a:p>
        </p:txBody>
      </p:sp>
      <p:sp>
        <p:nvSpPr>
          <p:cNvPr id="11" name="TextBox 10"/>
          <p:cNvSpPr txBox="1"/>
          <p:nvPr/>
        </p:nvSpPr>
        <p:spPr>
          <a:xfrm>
            <a:off x="239349" y="2852937"/>
            <a:ext cx="3168352" cy="179247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Netzwerk ist ein Zusammenschluss von zwei oder mehr Computern oder anderen elektronischen Geräten, der den Austausch von Daten und die Nutzung gemeinsamer Ressourcen ermöglicht.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Sinne von Docker sprechen wir dabei von einem Zusammenschluss von Containern. Im Grunde kann man dies aber identisch sehen.</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68</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Personen in einem Vorstellungsgespräch">
            <a:extLst>
              <a:ext uri="{FF2B5EF4-FFF2-40B4-BE49-F238E27FC236}">
                <a16:creationId xmlns:a16="http://schemas.microsoft.com/office/drawing/2014/main" id="{D5834D27-4749-CBA9-5F07-F03416B2D57A}"/>
              </a:ext>
            </a:extLst>
          </p:cNvPr>
          <p:cNvPicPr>
            <a:picLocks noGrp="1" noChangeAspect="1"/>
          </p:cNvPicPr>
          <p:nvPr>
            <p:ph type="pic" sz="quarter" idx="10"/>
          </p:nvPr>
        </p:nvPicPr>
        <p:blipFill>
          <a:blip r:embed="rId3"/>
          <a:srcRect t="8129" b="8129"/>
          <a:stretch/>
        </p:blipFill>
        <p:spPr>
          <a:xfrm>
            <a:off x="-92075" y="0"/>
            <a:ext cx="12284075" cy="6858000"/>
          </a:xfrm>
        </p:spPr>
      </p:pic>
      <p:grpSp>
        <p:nvGrpSpPr>
          <p:cNvPr id="2" name="Группа 1"/>
          <p:cNvGrpSpPr/>
          <p:nvPr/>
        </p:nvGrpSpPr>
        <p:grpSpPr>
          <a:xfrm>
            <a:off x="3433889" y="3525012"/>
            <a:ext cx="2784309" cy="2880320"/>
            <a:chOff x="2575416" y="2643758"/>
            <a:chExt cx="2088232" cy="2160240"/>
          </a:xfrm>
        </p:grpSpPr>
        <p:sp>
          <p:nvSpPr>
            <p:cNvPr id="9" name="Прямоугольник 8"/>
            <p:cNvSpPr/>
            <p:nvPr/>
          </p:nvSpPr>
          <p:spPr>
            <a:xfrm>
              <a:off x="2575416"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75416"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2636489" y="2947075"/>
              <a:ext cx="461906"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Wofür</a:t>
              </a:r>
            </a:p>
          </p:txBody>
        </p:sp>
        <p:sp>
          <p:nvSpPr>
            <p:cNvPr id="12" name="TextBox 11"/>
            <p:cNvSpPr txBox="1"/>
            <p:nvPr/>
          </p:nvSpPr>
          <p:spPr>
            <a:xfrm>
              <a:off x="2647154" y="3241330"/>
              <a:ext cx="1933551" cy="140451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Netzwerke werden für die Kommunikation zwischen Containern benutzt. Dies ermöglicht es gezielt und spezifisch die Kommunikation z regeln und einzuschränken.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besonderen bei sehr vielen Containern ist das abschirmen und aufteilen der Container unabdinglich und Voraussetzung zur unbeschränkten Kommunikation.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4069328" y="2689477"/>
              <a:ext cx="491962" cy="50009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6348296" y="3525012"/>
            <a:ext cx="2784309" cy="2880320"/>
            <a:chOff x="4761221" y="2643758"/>
            <a:chExt cx="2088232" cy="2160240"/>
          </a:xfrm>
        </p:grpSpPr>
        <p:sp>
          <p:nvSpPr>
            <p:cNvPr id="15" name="Прямоугольник 14"/>
            <p:cNvSpPr/>
            <p:nvPr/>
          </p:nvSpPr>
          <p:spPr>
            <a:xfrm>
              <a:off x="4761221"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Прямоугольник 15"/>
            <p:cNvSpPr/>
            <p:nvPr/>
          </p:nvSpPr>
          <p:spPr>
            <a:xfrm>
              <a:off x="4761221"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7" name="TextBox 16"/>
            <p:cNvSpPr txBox="1"/>
            <p:nvPr/>
          </p:nvSpPr>
          <p:spPr>
            <a:xfrm>
              <a:off x="4822294" y="2947075"/>
              <a:ext cx="491962"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Warum</a:t>
              </a:r>
            </a:p>
          </p:txBody>
        </p:sp>
        <p:sp>
          <p:nvSpPr>
            <p:cNvPr id="18" name="TextBox 17"/>
            <p:cNvSpPr txBox="1"/>
            <p:nvPr/>
          </p:nvSpPr>
          <p:spPr>
            <a:xfrm>
              <a:off x="4832959" y="3241330"/>
              <a:ext cx="1933551" cy="125438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Container erlauben es viele Anwendungen auf einem System zu starten und zu managen. Aber nicht jeder dieser Anwendungen brauchen zugriff zum Internet, oder freie Ports zum kommunizieren.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Netzwerke erlauben es eine klare Trennung zwischen den Anwendungen.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9" name="TextBox 18"/>
            <p:cNvSpPr txBox="1"/>
            <p:nvPr/>
          </p:nvSpPr>
          <p:spPr>
            <a:xfrm>
              <a:off x="6255133" y="2689477"/>
              <a:ext cx="491962" cy="50009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6" name="Группа 5"/>
          <p:cNvGrpSpPr/>
          <p:nvPr/>
        </p:nvGrpSpPr>
        <p:grpSpPr>
          <a:xfrm>
            <a:off x="9262702" y="3505672"/>
            <a:ext cx="2784309" cy="2880320"/>
            <a:chOff x="6947026" y="2629253"/>
            <a:chExt cx="2088232" cy="2160240"/>
          </a:xfrm>
        </p:grpSpPr>
        <p:sp>
          <p:nvSpPr>
            <p:cNvPr id="25" name="Прямоугольник 24"/>
            <p:cNvSpPr/>
            <p:nvPr/>
          </p:nvSpPr>
          <p:spPr>
            <a:xfrm>
              <a:off x="6947026" y="2629253"/>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Прямоугольник 25"/>
            <p:cNvSpPr/>
            <p:nvPr/>
          </p:nvSpPr>
          <p:spPr>
            <a:xfrm>
              <a:off x="6947026" y="2629253"/>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7" name="TextBox 26"/>
            <p:cNvSpPr txBox="1"/>
            <p:nvPr/>
          </p:nvSpPr>
          <p:spPr>
            <a:xfrm>
              <a:off x="7008099" y="2932570"/>
              <a:ext cx="738424"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Entstehung</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8" name="TextBox 27"/>
            <p:cNvSpPr txBox="1"/>
            <p:nvPr/>
          </p:nvSpPr>
          <p:spPr>
            <a:xfrm>
              <a:off x="7018764" y="3226825"/>
              <a:ext cx="1933551" cy="110424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Konzept der Netzwerke in Docker wurde direkt aus dem Klassischen Netzwerk übernommen.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besonderen werden Netzwerke bei Containern entwickelt um den aufstieg von Cloud Lösungen zu vereinfachen.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9" name="TextBox 28"/>
            <p:cNvSpPr txBox="1"/>
            <p:nvPr/>
          </p:nvSpPr>
          <p:spPr>
            <a:xfrm>
              <a:off x="8440938" y="2674972"/>
              <a:ext cx="491962" cy="50009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30" name="Группа 29"/>
          <p:cNvGrpSpPr/>
          <p:nvPr/>
        </p:nvGrpSpPr>
        <p:grpSpPr>
          <a:xfrm>
            <a:off x="11319310" y="359343"/>
            <a:ext cx="603183" cy="603183"/>
            <a:chOff x="8489482" y="269507"/>
            <a:chExt cx="452387" cy="452387"/>
          </a:xfrm>
        </p:grpSpPr>
        <p:sp>
          <p:nvSpPr>
            <p:cNvPr id="31" name="Овал 30"/>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2" name="TextBox 31"/>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69</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21285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p6"/>
          <p:cNvGrpSpPr/>
          <p:nvPr/>
        </p:nvGrpSpPr>
        <p:grpSpPr>
          <a:xfrm>
            <a:off x="1007435" y="1630616"/>
            <a:ext cx="4718743" cy="1063934"/>
            <a:chOff x="755576" y="1222961"/>
            <a:chExt cx="3539057" cy="797950"/>
          </a:xfrm>
        </p:grpSpPr>
        <p:sp>
          <p:nvSpPr>
            <p:cNvPr id="375" name="Google Shape;375;p6"/>
            <p:cNvSpPr txBox="1"/>
            <p:nvPr/>
          </p:nvSpPr>
          <p:spPr>
            <a:xfrm>
              <a:off x="755576" y="1222961"/>
              <a:ext cx="572513"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Seccomp</a:t>
              </a:r>
              <a:endParaRPr sz="1600" b="0" i="0" u="none" strike="noStrike" cap="none" dirty="0">
                <a:solidFill>
                  <a:srgbClr val="383838"/>
                </a:solidFill>
                <a:latin typeface="Bebas Neue"/>
                <a:ea typeface="Bebas Neue"/>
                <a:cs typeface="Bebas Neue"/>
                <a:sym typeface="Bebas Neue"/>
              </a:endParaRPr>
            </a:p>
          </p:txBody>
        </p:sp>
        <p:sp>
          <p:nvSpPr>
            <p:cNvPr id="376" name="Google Shape;376;p6"/>
            <p:cNvSpPr txBox="1"/>
            <p:nvPr/>
          </p:nvSpPr>
          <p:spPr>
            <a:xfrm>
              <a:off x="766241" y="1517216"/>
              <a:ext cx="3528392" cy="50369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77" name="Google Shape;377;p6"/>
          <p:cNvGrpSpPr/>
          <p:nvPr/>
        </p:nvGrpSpPr>
        <p:grpSpPr>
          <a:xfrm>
            <a:off x="1048181" y="3108049"/>
            <a:ext cx="4718743" cy="1063934"/>
            <a:chOff x="786136" y="2331037"/>
            <a:chExt cx="3539057" cy="797951"/>
          </a:xfrm>
        </p:grpSpPr>
        <p:sp>
          <p:nvSpPr>
            <p:cNvPr id="383" name="Google Shape;383;p6"/>
            <p:cNvSpPr txBox="1"/>
            <p:nvPr/>
          </p:nvSpPr>
          <p:spPr>
            <a:xfrm>
              <a:off x="786136" y="2331037"/>
              <a:ext cx="1447753"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Linux </a:t>
              </a:r>
              <a:r>
                <a:rPr lang="en-US" sz="1600" b="0" i="0" u="none" strike="noStrike" cap="none" dirty="0" err="1">
                  <a:solidFill>
                    <a:srgbClr val="383838"/>
                  </a:solidFill>
                  <a:latin typeface="Bebas Neue"/>
                  <a:ea typeface="Bebas Neue"/>
                  <a:cs typeface="Bebas Neue"/>
                  <a:sym typeface="Bebas Neue"/>
                </a:rPr>
                <a:t>Sicherheits</a:t>
              </a:r>
              <a:r>
                <a:rPr lang="en-US" sz="1600" b="0" i="0" u="none" strike="noStrike" cap="none" dirty="0">
                  <a:solidFill>
                    <a:srgbClr val="383838"/>
                  </a:solidFill>
                  <a:latin typeface="Bebas Neue"/>
                  <a:ea typeface="Bebas Neue"/>
                  <a:cs typeface="Bebas Neue"/>
                  <a:sym typeface="Bebas Neue"/>
                </a:rPr>
                <a:t>-Module</a:t>
              </a:r>
              <a:endParaRPr dirty="0"/>
            </a:p>
          </p:txBody>
        </p:sp>
        <p:sp>
          <p:nvSpPr>
            <p:cNvPr id="384" name="Google Shape;384;p6"/>
            <p:cNvSpPr txBox="1"/>
            <p:nvPr/>
          </p:nvSpPr>
          <p:spPr>
            <a:xfrm>
              <a:off x="796801" y="2625292"/>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85" name="Google Shape;385;p6"/>
          <p:cNvGrpSpPr/>
          <p:nvPr/>
        </p:nvGrpSpPr>
        <p:grpSpPr>
          <a:xfrm>
            <a:off x="1021655" y="4515889"/>
            <a:ext cx="4718742" cy="1063934"/>
            <a:chOff x="766241" y="3386918"/>
            <a:chExt cx="3539057" cy="797951"/>
          </a:xfrm>
        </p:grpSpPr>
        <p:sp>
          <p:nvSpPr>
            <p:cNvPr id="391" name="Google Shape;391;p6"/>
            <p:cNvSpPr txBox="1"/>
            <p:nvPr/>
          </p:nvSpPr>
          <p:spPr>
            <a:xfrm>
              <a:off x="766241" y="3386918"/>
              <a:ext cx="126981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err="1">
                  <a:solidFill>
                    <a:srgbClr val="383838"/>
                  </a:solidFill>
                  <a:latin typeface="Bebas Neue"/>
                  <a:ea typeface="Bebas Neue"/>
                  <a:cs typeface="Bebas Neue"/>
                  <a:sym typeface="Bebas Neue"/>
                </a:rPr>
                <a:t>Fragen</a:t>
              </a:r>
              <a:r>
                <a:rPr lang="en-US" sz="1600" b="0" i="0" u="none" strike="noStrike" cap="none" dirty="0">
                  <a:solidFill>
                    <a:srgbClr val="383838"/>
                  </a:solidFill>
                  <a:latin typeface="Bebas Neue"/>
                  <a:ea typeface="Bebas Neue"/>
                  <a:cs typeface="Bebas Neue"/>
                  <a:sym typeface="Bebas Neue"/>
                </a:rPr>
                <a:t> und </a:t>
              </a:r>
              <a:r>
                <a:rPr lang="en-US" sz="1600" b="0" i="0" u="none" strike="noStrike" cap="none" dirty="0" err="1">
                  <a:solidFill>
                    <a:srgbClr val="383838"/>
                  </a:solidFill>
                  <a:latin typeface="Bebas Neue"/>
                  <a:ea typeface="Bebas Neue"/>
                  <a:cs typeface="Bebas Neue"/>
                  <a:sym typeface="Bebas Neue"/>
                </a:rPr>
                <a:t>abschluss</a:t>
              </a:r>
              <a:endParaRPr sz="1600" b="0" i="0" u="none" strike="noStrike" cap="none" dirty="0">
                <a:solidFill>
                  <a:srgbClr val="383838"/>
                </a:solidFill>
                <a:latin typeface="Bebas Neue"/>
                <a:ea typeface="Bebas Neue"/>
                <a:cs typeface="Bebas Neue"/>
                <a:sym typeface="Bebas Neue"/>
              </a:endParaRPr>
            </a:p>
          </p:txBody>
        </p:sp>
        <p:sp>
          <p:nvSpPr>
            <p:cNvPr id="392" name="Google Shape;392;p6"/>
            <p:cNvSpPr txBox="1"/>
            <p:nvPr/>
          </p:nvSpPr>
          <p:spPr>
            <a:xfrm>
              <a:off x="776906" y="3681173"/>
              <a:ext cx="3528392" cy="50369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67" b="0" i="0" u="none" strike="noStrike" cap="none">
                  <a:solidFill>
                    <a:srgbClr val="7F7F7F"/>
                  </a:solidFill>
                  <a:latin typeface="Open Sans"/>
                  <a:ea typeface="Open Sans"/>
                  <a:cs typeface="Open Sans"/>
                  <a:sym typeface="Open Sans"/>
                </a:rPr>
                <a:t>Information Technology has become the keyword for the success of any business in the But even a decade ago this concept was something very few had an idea about was known as a subject that only the highly merited students.</a:t>
              </a:r>
              <a:endParaRPr sz="867" b="0" i="0" u="none" strike="noStrike" cap="none">
                <a:solidFill>
                  <a:srgbClr val="7F7F7F"/>
                </a:solidFill>
                <a:latin typeface="Open Sans"/>
                <a:ea typeface="Open Sans"/>
                <a:cs typeface="Open Sans"/>
                <a:sym typeface="Open Sans"/>
              </a:endParaRPr>
            </a:p>
          </p:txBody>
        </p:sp>
      </p:grpSp>
      <p:grpSp>
        <p:nvGrpSpPr>
          <p:cNvPr id="399" name="Google Shape;399;p6"/>
          <p:cNvGrpSpPr/>
          <p:nvPr/>
        </p:nvGrpSpPr>
        <p:grpSpPr>
          <a:xfrm>
            <a:off x="11319310" y="359343"/>
            <a:ext cx="603183" cy="603183"/>
            <a:chOff x="8489482" y="269507"/>
            <a:chExt cx="452387" cy="452387"/>
          </a:xfrm>
        </p:grpSpPr>
        <p:sp>
          <p:nvSpPr>
            <p:cNvPr id="400" name="Google Shape;400;p6"/>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401;p6"/>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7</a:t>
              </a:r>
              <a:endParaRPr sz="1600" b="0" i="0" u="none" strike="noStrike" cap="none" dirty="0">
                <a:solidFill>
                  <a:srgbClr val="FFFFFF"/>
                </a:solidFill>
                <a:latin typeface="Bebas Neue"/>
                <a:ea typeface="Bebas Neue"/>
                <a:cs typeface="Bebas Neue"/>
                <a:sym typeface="Bebas Neue"/>
              </a:endParaRPr>
            </a:p>
          </p:txBody>
        </p:sp>
      </p:grpSp>
      <p:pic>
        <p:nvPicPr>
          <p:cNvPr id="15" name="Bildplatzhalter 2">
            <a:extLst>
              <a:ext uri="{FF2B5EF4-FFF2-40B4-BE49-F238E27FC236}">
                <a16:creationId xmlns:a16="http://schemas.microsoft.com/office/drawing/2014/main" id="{81F54AF5-A4A0-890F-58D6-0CCFBA834664}"/>
              </a:ext>
            </a:extLst>
          </p:cNvPr>
          <p:cNvPicPr>
            <a:picLocks noGrp="1" noChangeAspect="1"/>
          </p:cNvPicPr>
          <p:nvPr>
            <p:ph type="pic" idx="2"/>
          </p:nvPr>
        </p:nvPicPr>
        <p:blipFill rotWithShape="1">
          <a:blip r:embed="rId3"/>
          <a:srcRect l="15642" t="-17860" r="13791" b="-11810"/>
          <a:stretch/>
        </p:blipFill>
        <p:spPr>
          <a:xfrm>
            <a:off x="6096000" y="0"/>
            <a:ext cx="6096000" cy="6858000"/>
          </a:xfrm>
          <a:prstGeom prst="rect">
            <a:avLst/>
          </a:prstGeom>
          <a:solidFill>
            <a:schemeClr val="bg1"/>
          </a:solid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500"/>
                                        <p:tgtEl>
                                          <p:spTgt spid="37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77"/>
                                        </p:tgtEl>
                                        <p:attrNameLst>
                                          <p:attrName>style.visibility</p:attrName>
                                        </p:attrNameLst>
                                      </p:cBhvr>
                                      <p:to>
                                        <p:strVal val="visible"/>
                                      </p:to>
                                    </p:set>
                                    <p:anim calcmode="lin" valueType="num">
                                      <p:cBhvr additive="base">
                                        <p:cTn id="11" dur="500"/>
                                        <p:tgtEl>
                                          <p:spTgt spid="377"/>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5"/>
                                        </p:tgtEl>
                                        <p:attrNameLst>
                                          <p:attrName>style.visibility</p:attrName>
                                        </p:attrNameLst>
                                      </p:cBhvr>
                                      <p:to>
                                        <p:strVal val="visible"/>
                                      </p:to>
                                    </p:set>
                                    <p:anim calcmode="lin" valueType="num">
                                      <p:cBhvr additive="base">
                                        <p:cTn id="15" dur="500"/>
                                        <p:tgtEl>
                                          <p:spTgt spid="3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483098"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Netzwerke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Die Theorie hinter dem Gedanken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2" descr="Nahaufnahme eines Server-Netzwerk-Panels mit Licht und Kabeln">
            <a:extLst>
              <a:ext uri="{FF2B5EF4-FFF2-40B4-BE49-F238E27FC236}">
                <a16:creationId xmlns:a16="http://schemas.microsoft.com/office/drawing/2014/main" id="{AEA856F8-5D21-0FB3-0E06-1FBCE6437D18}"/>
              </a:ext>
            </a:extLst>
          </p:cNvPr>
          <p:cNvPicPr>
            <a:picLocks noGrp="1" noChangeAspect="1"/>
          </p:cNvPicPr>
          <p:nvPr>
            <p:ph type="pic" sz="quarter" idx="10"/>
          </p:nvPr>
        </p:nvPicPr>
        <p:blipFill>
          <a:blip r:embed="rId3"/>
          <a:srcRect l="13605" r="13605"/>
          <a:stretch/>
        </p:blipFill>
        <p:spPr>
          <a:xfrm>
            <a:off x="4702175" y="0"/>
            <a:ext cx="7489825" cy="6858000"/>
          </a:xfrm>
        </p:spPr>
      </p:pic>
    </p:spTree>
    <p:extLst>
      <p:ext uri="{BB962C8B-B14F-4D97-AF65-F5344CB8AC3E}">
        <p14:creationId xmlns:p14="http://schemas.microsoft.com/office/powerpoint/2010/main" val="314520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CC228030-CF1F-B240-174B-A3E86096BE0E}"/>
              </a:ext>
            </a:extLst>
          </p:cNvPr>
          <p:cNvPicPr>
            <a:picLocks noGrp="1" noChangeAspect="1"/>
          </p:cNvPicPr>
          <p:nvPr>
            <p:ph type="pic" sz="quarter" idx="10"/>
          </p:nvPr>
        </p:nvPicPr>
        <p:blipFill rotWithShape="1">
          <a:blip r:embed="rId2"/>
          <a:srcRect l="-10907" t="-2608" r="-10720" b="-2610"/>
          <a:stretch/>
        </p:blipFill>
        <p:spPr>
          <a:xfrm>
            <a:off x="5711825" y="0"/>
            <a:ext cx="6480175" cy="6858000"/>
          </a:xfrm>
          <a:solidFill>
            <a:schemeClr val="bg1"/>
          </a:solidFill>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12593" y="1434907"/>
              <a:ext cx="746839"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Grundlagen</a:t>
              </a:r>
            </a:p>
          </p:txBody>
        </p:sp>
        <p:sp>
          <p:nvSpPr>
            <p:cNvPr id="7" name="TextBox 6"/>
            <p:cNvSpPr txBox="1"/>
            <p:nvPr/>
          </p:nvSpPr>
          <p:spPr>
            <a:xfrm>
              <a:off x="323258" y="1729162"/>
              <a:ext cx="345665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Im Grunde läuft jeder Container mittels des Docker Service auf dem Host System. Jedoch wird der Container vom Host abgekapselt in sein eigenes Netzwerk. Die gesamte Kommunikation findet durch den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Daemon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8" name="TextBox 7"/>
            <p:cNvSpPr txBox="1"/>
            <p:nvPr/>
          </p:nvSpPr>
          <p:spPr>
            <a:xfrm>
              <a:off x="3458609" y="11773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1" name="TextBox 10"/>
            <p:cNvSpPr txBox="1"/>
            <p:nvPr/>
          </p:nvSpPr>
          <p:spPr>
            <a:xfrm>
              <a:off x="312593" y="3091091"/>
              <a:ext cx="95002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Besonderheiten</a:t>
              </a:r>
            </a:p>
          </p:txBody>
        </p:sp>
        <p:sp>
          <p:nvSpPr>
            <p:cNvPr id="12" name="TextBox 11"/>
            <p:cNvSpPr txBox="1"/>
            <p:nvPr/>
          </p:nvSpPr>
          <p:spPr>
            <a:xfrm>
              <a:off x="323258" y="3385346"/>
              <a:ext cx="3456654"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 alle Kommunikation durch den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Daomeon</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erfolgt können nicht alle Elemente aus dem normalen Umgang mit Netzwerken übernommen erden. Im besonderen muss man bei jeder Anwendungen in einem Container daran denken an welche Ressourcen dieser kommen muss.</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71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DDF4048D-076C-67CE-EFC3-93F846064D6D}"/>
              </a:ext>
            </a:extLst>
          </p:cNvPr>
          <p:cNvPicPr>
            <a:picLocks noGrp="1" noChangeAspect="1"/>
          </p:cNvPicPr>
          <p:nvPr>
            <p:ph type="pic" sz="quarter" idx="10"/>
          </p:nvPr>
        </p:nvPicPr>
        <p:blipFill rotWithShape="1">
          <a:blip r:embed="rId2"/>
          <a:srcRect l="-16134" r="-13792" b="106"/>
          <a:stretch/>
        </p:blipFill>
        <p:spPr>
          <a:xfrm>
            <a:off x="0" y="0"/>
            <a:ext cx="12192000" cy="6858000"/>
          </a:xfrm>
          <a:solidFill>
            <a:schemeClr val="bg1"/>
          </a:solidFill>
        </p:spPr>
      </p:pic>
    </p:spTree>
    <p:extLst>
      <p:ext uri="{BB962C8B-B14F-4D97-AF65-F5344CB8AC3E}">
        <p14:creationId xmlns:p14="http://schemas.microsoft.com/office/powerpoint/2010/main" val="54777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Text enthält.&#10;&#10;Automatisch generierte Beschreibung">
            <a:extLst>
              <a:ext uri="{FF2B5EF4-FFF2-40B4-BE49-F238E27FC236}">
                <a16:creationId xmlns:a16="http://schemas.microsoft.com/office/drawing/2014/main" id="{D7BEE50D-B176-0413-8F4F-516F147E8547}"/>
              </a:ext>
            </a:extLst>
          </p:cNvPr>
          <p:cNvPicPr>
            <a:picLocks noGrp="1" noChangeAspect="1"/>
          </p:cNvPicPr>
          <p:nvPr>
            <p:ph type="pic" sz="quarter" idx="10"/>
          </p:nvPr>
        </p:nvPicPr>
        <p:blipFill rotWithShape="1">
          <a:blip r:embed="rId2"/>
          <a:srcRect l="-1805" t="-35754" r="-1452" b="-35754"/>
          <a:stretch/>
        </p:blipFill>
        <p:spPr>
          <a:xfrm>
            <a:off x="0" y="0"/>
            <a:ext cx="532765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841817"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Port Freigabe</a:t>
              </a:r>
            </a:p>
          </p:txBody>
        </p:sp>
        <p:sp>
          <p:nvSpPr>
            <p:cNvPr id="10" name="TextBox 9"/>
            <p:cNvSpPr txBox="1"/>
            <p:nvPr/>
          </p:nvSpPr>
          <p:spPr>
            <a:xfrm>
              <a:off x="4283698" y="1585146"/>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erste was wir uns ansehen werden ist Port Freigaben. Dies ist einer der Grundkenntnisse die man wissen muss um mit Containern arbeiten zu können.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877885"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Host exposure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Host Freigabe ist ein mittel mit dem man den gesamten Container für den Host öffnen kann. Dies erlaubt es alle Anwendungen offen zu gestalten als ob man sich auf der Maschine befindet. </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106423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Internal Network</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Netzwerke werden beim erstellen eines Containers erstellt, es kann aber hilfreich sein diese selber zu definieren. </a:t>
              </a: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lernen wir dort kennen.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901930"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Kombinationen</a:t>
              </a:r>
            </a:p>
          </p:txBody>
        </p:sp>
        <p:sp>
          <p:nvSpPr>
            <p:cNvPr id="25" name="TextBox 24"/>
            <p:cNvSpPr txBox="1"/>
            <p:nvPr/>
          </p:nvSpPr>
          <p:spPr>
            <a:xfrm>
              <a:off x="6738499" y="3529362"/>
              <a:ext cx="2088502" cy="80397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Alle genannten Methoden um Netzwerke zu managen können kombiniert werden.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Hierzu werden Aufgaben folgen die das Wissen verinnerlichen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74</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49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Bücher in einem Regal">
            <a:extLst>
              <a:ext uri="{FF2B5EF4-FFF2-40B4-BE49-F238E27FC236}">
                <a16:creationId xmlns:a16="http://schemas.microsoft.com/office/drawing/2014/main" id="{780CF9F1-A7AF-E86D-B4BA-50F532F8869E}"/>
              </a:ext>
            </a:extLst>
          </p:cNvPr>
          <p:cNvPicPr>
            <a:picLocks noGrp="1" noChangeAspect="1"/>
          </p:cNvPicPr>
          <p:nvPr>
            <p:ph type="pic" sz="quarter" idx="10"/>
          </p:nvPr>
        </p:nvPicPr>
        <p:blipFill>
          <a:blip r:embed="rId2"/>
          <a:srcRect t="7860" b="7860"/>
          <a:stretch/>
        </p:blipFill>
        <p:spPr>
          <a:xfrm>
            <a:off x="1" y="0"/>
            <a:ext cx="12199215" cy="6858000"/>
          </a:xfrm>
        </p:spPr>
      </p:pic>
      <p:grpSp>
        <p:nvGrpSpPr>
          <p:cNvPr id="2" name="Группа 1"/>
          <p:cNvGrpSpPr/>
          <p:nvPr/>
        </p:nvGrpSpPr>
        <p:grpSpPr>
          <a:xfrm>
            <a:off x="476685" y="836713"/>
            <a:ext cx="4979364" cy="4375647"/>
            <a:chOff x="357513" y="627534"/>
            <a:chExt cx="3734524" cy="3281735"/>
          </a:xfrm>
        </p:grpSpPr>
        <p:sp>
          <p:nvSpPr>
            <p:cNvPr id="9" name="Полилиния 8"/>
            <p:cNvSpPr/>
            <p:nvPr/>
          </p:nvSpPr>
          <p:spPr>
            <a:xfrm>
              <a:off x="827584" y="627534"/>
              <a:ext cx="2592288" cy="2592288"/>
            </a:xfrm>
            <a:custGeom>
              <a:avLst/>
              <a:gdLst>
                <a:gd name="connsiteX0" fmla="*/ 0 w 2592288"/>
                <a:gd name="connsiteY0" fmla="*/ 0 h 2592288"/>
                <a:gd name="connsiteX1" fmla="*/ 2592288 w 2592288"/>
                <a:gd name="connsiteY1" fmla="*/ 0 h 2592288"/>
                <a:gd name="connsiteX2" fmla="*/ 2592288 w 2592288"/>
                <a:gd name="connsiteY2" fmla="*/ 864096 h 2592288"/>
                <a:gd name="connsiteX3" fmla="*/ 2484276 w 2592288"/>
                <a:gd name="connsiteY3" fmla="*/ 864096 h 2592288"/>
                <a:gd name="connsiteX4" fmla="*/ 2484276 w 2592288"/>
                <a:gd name="connsiteY4" fmla="*/ 108012 h 2592288"/>
                <a:gd name="connsiteX5" fmla="*/ 108012 w 2592288"/>
                <a:gd name="connsiteY5" fmla="*/ 108012 h 2592288"/>
                <a:gd name="connsiteX6" fmla="*/ 108012 w 2592288"/>
                <a:gd name="connsiteY6" fmla="*/ 2484276 h 2592288"/>
                <a:gd name="connsiteX7" fmla="*/ 2484276 w 2592288"/>
                <a:gd name="connsiteY7" fmla="*/ 2484276 h 2592288"/>
                <a:gd name="connsiteX8" fmla="*/ 2484276 w 2592288"/>
                <a:gd name="connsiteY8" fmla="*/ 2088232 h 2592288"/>
                <a:gd name="connsiteX9" fmla="*/ 2592288 w 2592288"/>
                <a:gd name="connsiteY9" fmla="*/ 2088232 h 2592288"/>
                <a:gd name="connsiteX10" fmla="*/ 2592288 w 2592288"/>
                <a:gd name="connsiteY10" fmla="*/ 2592288 h 2592288"/>
                <a:gd name="connsiteX11" fmla="*/ 0 w 2592288"/>
                <a:gd name="connsiteY11" fmla="*/ 2592288 h 25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2288" h="2592288">
                  <a:moveTo>
                    <a:pt x="0" y="0"/>
                  </a:moveTo>
                  <a:lnTo>
                    <a:pt x="2592288" y="0"/>
                  </a:lnTo>
                  <a:lnTo>
                    <a:pt x="2592288" y="864096"/>
                  </a:lnTo>
                  <a:lnTo>
                    <a:pt x="2484276" y="864096"/>
                  </a:lnTo>
                  <a:lnTo>
                    <a:pt x="2484276" y="108012"/>
                  </a:lnTo>
                  <a:lnTo>
                    <a:pt x="108012" y="108012"/>
                  </a:lnTo>
                  <a:lnTo>
                    <a:pt x="108012" y="2484276"/>
                  </a:lnTo>
                  <a:lnTo>
                    <a:pt x="2484276" y="2484276"/>
                  </a:lnTo>
                  <a:lnTo>
                    <a:pt x="2484276" y="2088232"/>
                  </a:lnTo>
                  <a:lnTo>
                    <a:pt x="2592288" y="2088232"/>
                  </a:lnTo>
                  <a:lnTo>
                    <a:pt x="2592288" y="2592288"/>
                  </a:lnTo>
                  <a:lnTo>
                    <a:pt x="0" y="25922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1937360" y="1621876"/>
              <a:ext cx="2154677" cy="99272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Was Fallen </a:t>
              </a: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Euch</a:t>
              </a: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Noch</a:t>
              </a:r>
              <a:endPar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Für Ideen </a:t>
              </a: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ein</a:t>
              </a: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Mit</a:t>
              </a:r>
              <a:endPar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Netzwerken</a:t>
              </a:r>
              <a:r>
                <a:rPr kumimoji="0" lang="en-US"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en-US"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umzugehen</a:t>
              </a:r>
              <a:endParaRPr kumimoji="0" lang="ru-RU"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11" name="Овал 10"/>
            <p:cNvSpPr/>
            <p:nvPr/>
          </p:nvSpPr>
          <p:spPr>
            <a:xfrm rot="20472275">
              <a:off x="2234456" y="980689"/>
              <a:ext cx="288032" cy="288032"/>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Овал 11"/>
            <p:cNvSpPr/>
            <p:nvPr/>
          </p:nvSpPr>
          <p:spPr>
            <a:xfrm rot="20472275">
              <a:off x="1563533" y="2645969"/>
              <a:ext cx="180020" cy="180020"/>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3" name="Полилиния 12"/>
            <p:cNvSpPr/>
            <p:nvPr/>
          </p:nvSpPr>
          <p:spPr>
            <a:xfrm rot="19687430">
              <a:off x="1174665" y="1502613"/>
              <a:ext cx="415613" cy="358287"/>
            </a:xfrm>
            <a:custGeom>
              <a:avLst/>
              <a:gdLst>
                <a:gd name="connsiteX0" fmla="*/ 151983 w 501175"/>
                <a:gd name="connsiteY0" fmla="*/ 66624 h 432048"/>
                <a:gd name="connsiteX1" fmla="*/ 77283 w 501175"/>
                <a:gd name="connsiteY1" fmla="*/ 216024 h 432048"/>
                <a:gd name="connsiteX2" fmla="*/ 151983 w 501175"/>
                <a:gd name="connsiteY2" fmla="*/ 365424 h 432048"/>
                <a:gd name="connsiteX3" fmla="*/ 349191 w 501175"/>
                <a:gd name="connsiteY3" fmla="*/ 365424 h 432048"/>
                <a:gd name="connsiteX4" fmla="*/ 423891 w 501175"/>
                <a:gd name="connsiteY4" fmla="*/ 216024 h 432048"/>
                <a:gd name="connsiteX5" fmla="*/ 349191 w 501175"/>
                <a:gd name="connsiteY5" fmla="*/ 66624 h 432048"/>
                <a:gd name="connsiteX6" fmla="*/ 108012 w 501175"/>
                <a:gd name="connsiteY6" fmla="*/ 0 h 432048"/>
                <a:gd name="connsiteX7" fmla="*/ 393163 w 501175"/>
                <a:gd name="connsiteY7" fmla="*/ 0 h 432048"/>
                <a:gd name="connsiteX8" fmla="*/ 501175 w 501175"/>
                <a:gd name="connsiteY8" fmla="*/ 216024 h 432048"/>
                <a:gd name="connsiteX9" fmla="*/ 393163 w 501175"/>
                <a:gd name="connsiteY9" fmla="*/ 432048 h 432048"/>
                <a:gd name="connsiteX10" fmla="*/ 108012 w 501175"/>
                <a:gd name="connsiteY10" fmla="*/ 432048 h 432048"/>
                <a:gd name="connsiteX11" fmla="*/ 0 w 501175"/>
                <a:gd name="connsiteY11" fmla="*/ 216024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75" h="432048">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Полилиния 13"/>
            <p:cNvSpPr/>
            <p:nvPr/>
          </p:nvSpPr>
          <p:spPr>
            <a:xfrm rot="1095151">
              <a:off x="357513" y="3420791"/>
              <a:ext cx="309390" cy="266716"/>
            </a:xfrm>
            <a:custGeom>
              <a:avLst/>
              <a:gdLst>
                <a:gd name="connsiteX0" fmla="*/ 151983 w 501175"/>
                <a:gd name="connsiteY0" fmla="*/ 66624 h 432048"/>
                <a:gd name="connsiteX1" fmla="*/ 77283 w 501175"/>
                <a:gd name="connsiteY1" fmla="*/ 216024 h 432048"/>
                <a:gd name="connsiteX2" fmla="*/ 151983 w 501175"/>
                <a:gd name="connsiteY2" fmla="*/ 365424 h 432048"/>
                <a:gd name="connsiteX3" fmla="*/ 349191 w 501175"/>
                <a:gd name="connsiteY3" fmla="*/ 365424 h 432048"/>
                <a:gd name="connsiteX4" fmla="*/ 423891 w 501175"/>
                <a:gd name="connsiteY4" fmla="*/ 216024 h 432048"/>
                <a:gd name="connsiteX5" fmla="*/ 349191 w 501175"/>
                <a:gd name="connsiteY5" fmla="*/ 66624 h 432048"/>
                <a:gd name="connsiteX6" fmla="*/ 108012 w 501175"/>
                <a:gd name="connsiteY6" fmla="*/ 0 h 432048"/>
                <a:gd name="connsiteX7" fmla="*/ 393163 w 501175"/>
                <a:gd name="connsiteY7" fmla="*/ 0 h 432048"/>
                <a:gd name="connsiteX8" fmla="*/ 501175 w 501175"/>
                <a:gd name="connsiteY8" fmla="*/ 216024 h 432048"/>
                <a:gd name="connsiteX9" fmla="*/ 393163 w 501175"/>
                <a:gd name="connsiteY9" fmla="*/ 432048 h 432048"/>
                <a:gd name="connsiteX10" fmla="*/ 108012 w 501175"/>
                <a:gd name="connsiteY10" fmla="*/ 432048 h 432048"/>
                <a:gd name="connsiteX11" fmla="*/ 0 w 501175"/>
                <a:gd name="connsiteY11" fmla="*/ 216024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75" h="432048">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5" name="Полилиния 14"/>
            <p:cNvSpPr/>
            <p:nvPr/>
          </p:nvSpPr>
          <p:spPr>
            <a:xfrm rot="7896305">
              <a:off x="2680943" y="3574059"/>
              <a:ext cx="360040" cy="310379"/>
            </a:xfrm>
            <a:custGeom>
              <a:avLst/>
              <a:gdLst>
                <a:gd name="connsiteX0" fmla="*/ 252028 w 504056"/>
                <a:gd name="connsiteY0" fmla="*/ 144018 h 434531"/>
                <a:gd name="connsiteX1" fmla="*/ 111341 w 504056"/>
                <a:gd name="connsiteY1" fmla="*/ 360042 h 434531"/>
                <a:gd name="connsiteX2" fmla="*/ 392714 w 504056"/>
                <a:gd name="connsiteY2" fmla="*/ 360042 h 434531"/>
                <a:gd name="connsiteX3" fmla="*/ 252028 w 504056"/>
                <a:gd name="connsiteY3" fmla="*/ 0 h 434531"/>
                <a:gd name="connsiteX4" fmla="*/ 504056 w 504056"/>
                <a:gd name="connsiteY4" fmla="*/ 434531 h 434531"/>
                <a:gd name="connsiteX5" fmla="*/ 0 w 504056"/>
                <a:gd name="connsiteY5" fmla="*/ 434531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056" h="434531">
                  <a:moveTo>
                    <a:pt x="252028" y="144018"/>
                  </a:moveTo>
                  <a:lnTo>
                    <a:pt x="111341" y="360042"/>
                  </a:lnTo>
                  <a:lnTo>
                    <a:pt x="392714" y="360042"/>
                  </a:lnTo>
                  <a:close/>
                  <a:moveTo>
                    <a:pt x="252028" y="0"/>
                  </a:moveTo>
                  <a:lnTo>
                    <a:pt x="504056" y="434531"/>
                  </a:lnTo>
                  <a:lnTo>
                    <a:pt x="0" y="4345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75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73060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1483098"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Netzwerke</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 Umsetzung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2" descr="Nahaufnahme eines Server-Netzwerk-Panels mit Licht und Kabeln">
            <a:extLst>
              <a:ext uri="{FF2B5EF4-FFF2-40B4-BE49-F238E27FC236}">
                <a16:creationId xmlns:a16="http://schemas.microsoft.com/office/drawing/2014/main" id="{6BC4FF57-0763-D1C2-8F1D-E5263D08AD78}"/>
              </a:ext>
            </a:extLst>
          </p:cNvPr>
          <p:cNvPicPr>
            <a:picLocks noGrp="1" noChangeAspect="1"/>
          </p:cNvPicPr>
          <p:nvPr>
            <p:ph type="pic" sz="quarter" idx="10"/>
          </p:nvPr>
        </p:nvPicPr>
        <p:blipFill>
          <a:blip r:embed="rId3"/>
          <a:srcRect l="13605" r="13605"/>
          <a:stretch/>
        </p:blipFill>
        <p:spPr>
          <a:xfrm>
            <a:off x="4702175" y="0"/>
            <a:ext cx="7489825" cy="6858000"/>
          </a:xfrm>
        </p:spPr>
      </p:pic>
    </p:spTree>
    <p:extLst>
      <p:ext uri="{BB962C8B-B14F-4D97-AF65-F5344CB8AC3E}">
        <p14:creationId xmlns:p14="http://schemas.microsoft.com/office/powerpoint/2010/main" val="6875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lektronik, Computer, Schreibtisch enthält.&#10;&#10;Automatisch generierte Beschreibung">
            <a:extLst>
              <a:ext uri="{FF2B5EF4-FFF2-40B4-BE49-F238E27FC236}">
                <a16:creationId xmlns:a16="http://schemas.microsoft.com/office/drawing/2014/main" id="{01A44E18-2732-759E-C7E7-DD4AA59A9544}"/>
              </a:ext>
            </a:extLst>
          </p:cNvPr>
          <p:cNvPicPr>
            <a:picLocks noGrp="1" noChangeAspect="1"/>
          </p:cNvPicPr>
          <p:nvPr>
            <p:ph type="pic" sz="quarter" idx="10"/>
          </p:nvPr>
        </p:nvPicPr>
        <p:blipFill>
          <a:blip r:embed="rId2"/>
          <a:srcRect l="16308" r="16308"/>
          <a:stretch>
            <a:fillRect/>
          </a:stretch>
        </p:blipFill>
        <p:spPr>
          <a:xfrm>
            <a:off x="523875" y="1001713"/>
            <a:ext cx="4618038" cy="4568825"/>
          </a:xfrm>
        </p:spPr>
      </p:pic>
      <p:sp>
        <p:nvSpPr>
          <p:cNvPr id="3" name="TextBox 2"/>
          <p:cNvSpPr txBox="1"/>
          <p:nvPr/>
        </p:nvSpPr>
        <p:spPr>
          <a:xfrm>
            <a:off x="5075926" y="3062794"/>
            <a:ext cx="2141933" cy="5436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de-DE" sz="2933" kern="1200" dirty="0">
                <a:solidFill>
                  <a:srgbClr val="383838"/>
                </a:solidFill>
                <a:latin typeface="Bebas Neue" charset="0"/>
                <a:ea typeface="Bebas Neue" charset="0"/>
                <a:cs typeface="Bebas Neue" charset="0"/>
              </a:rPr>
              <a:t>Arbeitsauftrag</a:t>
            </a:r>
            <a:endParaRPr kumimoji="0" lang="de-DE" sz="29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4" name="TextBox 3"/>
          <p:cNvSpPr txBox="1"/>
          <p:nvPr/>
        </p:nvSpPr>
        <p:spPr>
          <a:xfrm>
            <a:off x="7628508" y="2365165"/>
            <a:ext cx="4133467" cy="154997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Auf der VM die für diese Schulung eingerichtet wurde, finden Sie heraus welche Befehle Sie benötigen um sich die bestehenden Docker Netzwerke zu finden.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00"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Richten Sie ein neues Docker Netzwerk ein und Recherchieren Sie wie genau Sie dieses Netzwerk einem Container hinzufügen können.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lang="de-DE" sz="800" kern="1200" dirty="0">
              <a:solidFill>
                <a:srgbClr val="FFFFFF">
                  <a:lumMod val="50000"/>
                </a:srgbClr>
              </a:solidFill>
              <a:latin typeface="Open Sans" charset="0"/>
              <a:ea typeface="Open Sans" charset="0"/>
              <a:cs typeface="Open Sans" charset="0"/>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00" kern="1200" dirty="0">
                <a:solidFill>
                  <a:srgbClr val="FFFFFF">
                    <a:lumMod val="50000"/>
                  </a:srgbClr>
                </a:solidFill>
                <a:latin typeface="Open Sans" charset="0"/>
                <a:ea typeface="Open Sans" charset="0"/>
                <a:cs typeface="Open Sans" charset="0"/>
              </a:rPr>
              <a:t>Diese Übung kann auch als Gruppe erledigt werden, hierfür müssen Sie sich nur an dieser Stelle melden. </a:t>
            </a:r>
            <a:endPar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5" name="Прямоугольник 4"/>
          <p:cNvSpPr/>
          <p:nvPr/>
        </p:nvSpPr>
        <p:spPr>
          <a:xfrm>
            <a:off x="7309667" y="2244095"/>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8" name="TextBox 7"/>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0265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378202" y="3075057"/>
            <a:ext cx="943559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host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78</a:t>
              </a:r>
            </a:p>
          </p:txBody>
        </p:sp>
      </p:grpSp>
      <p:cxnSp>
        <p:nvCxnSpPr>
          <p:cNvPr id="33" name="Gerader Verbinder 32">
            <a:extLst>
              <a:ext uri="{FF2B5EF4-FFF2-40B4-BE49-F238E27FC236}">
                <a16:creationId xmlns:a16="http://schemas.microsoft.com/office/drawing/2014/main" id="{728C65DB-8246-81D9-82F2-7EAA0E7FC76C}"/>
              </a:ext>
            </a:extLst>
          </p:cNvPr>
          <p:cNvCxnSpPr>
            <a:cxnSpLocks/>
          </p:cNvCxnSpPr>
          <p:nvPr/>
        </p:nvCxnSpPr>
        <p:spPr>
          <a:xfrm>
            <a:off x="3812999" y="3973746"/>
            <a:ext cx="2648585" cy="29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8E0EC04C-C541-E647-8318-5762E8785F6A}"/>
              </a:ext>
            </a:extLst>
          </p:cNvPr>
          <p:cNvCxnSpPr>
            <a:cxnSpLocks/>
          </p:cNvCxnSpPr>
          <p:nvPr/>
        </p:nvCxnSpPr>
        <p:spPr>
          <a:xfrm flipV="1">
            <a:off x="3812999"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DD6B129C-0DE3-88B1-9D35-BCA6BD03F5AA}"/>
              </a:ext>
            </a:extLst>
          </p:cNvPr>
          <p:cNvCxnSpPr>
            <a:cxnSpLocks/>
          </p:cNvCxnSpPr>
          <p:nvPr/>
        </p:nvCxnSpPr>
        <p:spPr>
          <a:xfrm flipV="1">
            <a:off x="6461584"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3C98154C-FF1D-1357-865F-DE85C7120F98}"/>
              </a:ext>
            </a:extLst>
          </p:cNvPr>
          <p:cNvSpPr txBox="1"/>
          <p:nvPr/>
        </p:nvSpPr>
        <p:spPr>
          <a:xfrm>
            <a:off x="5043975" y="425139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47" name="Gerader Verbinder 46">
            <a:extLst>
              <a:ext uri="{FF2B5EF4-FFF2-40B4-BE49-F238E27FC236}">
                <a16:creationId xmlns:a16="http://schemas.microsoft.com/office/drawing/2014/main" id="{EE6649C0-0DA0-CD93-CA35-CE74103B047E}"/>
              </a:ext>
            </a:extLst>
          </p:cNvPr>
          <p:cNvCxnSpPr>
            <a:cxnSpLocks/>
          </p:cNvCxnSpPr>
          <p:nvPr/>
        </p:nvCxnSpPr>
        <p:spPr>
          <a:xfrm flipV="1">
            <a:off x="5281537" y="40033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24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893293" y="3075057"/>
            <a:ext cx="104054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[Network]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79</a:t>
              </a:r>
            </a:p>
          </p:txBody>
        </p:sp>
      </p:grpSp>
      <p:cxnSp>
        <p:nvCxnSpPr>
          <p:cNvPr id="7" name="Gerader Verbinder 6">
            <a:extLst>
              <a:ext uri="{FF2B5EF4-FFF2-40B4-BE49-F238E27FC236}">
                <a16:creationId xmlns:a16="http://schemas.microsoft.com/office/drawing/2014/main" id="{E873722F-BFFC-20E2-79E7-9F00CD1CDEF1}"/>
              </a:ext>
            </a:extLst>
          </p:cNvPr>
          <p:cNvCxnSpPr>
            <a:cxnSpLocks/>
          </p:cNvCxnSpPr>
          <p:nvPr/>
        </p:nvCxnSpPr>
        <p:spPr>
          <a:xfrm>
            <a:off x="3355799" y="3985176"/>
            <a:ext cx="35972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3ACB187F-0416-29C8-EE03-274E211EA254}"/>
              </a:ext>
            </a:extLst>
          </p:cNvPr>
          <p:cNvCxnSpPr>
            <a:cxnSpLocks/>
          </p:cNvCxnSpPr>
          <p:nvPr/>
        </p:nvCxnSpPr>
        <p:spPr>
          <a:xfrm flipV="1">
            <a:off x="3355799"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219ED091-E255-8449-F68E-F6A48190595F}"/>
              </a:ext>
            </a:extLst>
          </p:cNvPr>
          <p:cNvCxnSpPr>
            <a:cxnSpLocks/>
          </p:cNvCxnSpPr>
          <p:nvPr/>
        </p:nvCxnSpPr>
        <p:spPr>
          <a:xfrm flipV="1">
            <a:off x="6953074"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5B9D49A-95D7-10D0-9E41-267006D5C872}"/>
              </a:ext>
            </a:extLst>
          </p:cNvPr>
          <p:cNvSpPr txBox="1"/>
          <p:nvPr/>
        </p:nvSpPr>
        <p:spPr>
          <a:xfrm>
            <a:off x="4586775" y="426282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11" name="Gerader Verbinder 10">
            <a:extLst>
              <a:ext uri="{FF2B5EF4-FFF2-40B4-BE49-F238E27FC236}">
                <a16:creationId xmlns:a16="http://schemas.microsoft.com/office/drawing/2014/main" id="{C013E95A-105C-68F1-A435-E212C3697AEE}"/>
              </a:ext>
            </a:extLst>
          </p:cNvPr>
          <p:cNvCxnSpPr>
            <a:cxnSpLocks/>
          </p:cNvCxnSpPr>
          <p:nvPr/>
        </p:nvCxnSpPr>
        <p:spPr>
          <a:xfrm flipV="1">
            <a:off x="4824337" y="401473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8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7" name="Bildplatzhalter 6">
            <a:extLst>
              <a:ext uri="{FF2B5EF4-FFF2-40B4-BE49-F238E27FC236}">
                <a16:creationId xmlns:a16="http://schemas.microsoft.com/office/drawing/2014/main" id="{FBDD261F-6A2E-8DCA-CA7D-8BA7E5449303}"/>
              </a:ext>
            </a:extLst>
          </p:cNvPr>
          <p:cNvPicPr>
            <a:picLocks noGrp="1" noChangeAspect="1"/>
          </p:cNvPicPr>
          <p:nvPr>
            <p:ph type="pic" idx="2"/>
          </p:nvPr>
        </p:nvPicPr>
        <p:blipFill rotWithShape="1">
          <a:blip r:embed="rId3"/>
          <a:srcRect l="9708" t="-32637" r="11336" b="-28757"/>
          <a:stretch/>
        </p:blipFill>
        <p:spPr>
          <a:xfrm>
            <a:off x="-28575" y="0"/>
            <a:ext cx="5480050" cy="6858000"/>
          </a:xfrm>
          <a:prstGeom prst="rect">
            <a:avLst/>
          </a:prstGeom>
          <a:solidFill>
            <a:schemeClr val="bg1"/>
          </a:solidFill>
          <a:ln>
            <a:noFill/>
          </a:ln>
        </p:spPr>
      </p:pic>
      <p:sp>
        <p:nvSpPr>
          <p:cNvPr id="407" name="Google Shape;407;p7"/>
          <p:cNvSpPr txBox="1"/>
          <p:nvPr/>
        </p:nvSpPr>
        <p:spPr>
          <a:xfrm>
            <a:off x="5620165" y="3345913"/>
            <a:ext cx="2029723" cy="543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33" b="0" i="0" u="none" strike="noStrike" cap="none">
                <a:solidFill>
                  <a:srgbClr val="383838"/>
                </a:solidFill>
                <a:latin typeface="Bebas Neue"/>
                <a:ea typeface="Bebas Neue"/>
                <a:cs typeface="Bebas Neue"/>
                <a:sym typeface="Bebas Neue"/>
              </a:rPr>
              <a:t>Kennen Lernen</a:t>
            </a:r>
            <a:endParaRPr sz="2933" b="0" i="0" u="none" strike="noStrike" cap="none">
              <a:solidFill>
                <a:srgbClr val="383838"/>
              </a:solidFill>
              <a:latin typeface="Bebas Neue"/>
              <a:ea typeface="Bebas Neue"/>
              <a:cs typeface="Bebas Neue"/>
              <a:sym typeface="Bebas Neue"/>
            </a:endParaRPr>
          </a:p>
        </p:txBody>
      </p:sp>
      <p:sp>
        <p:nvSpPr>
          <p:cNvPr id="408" name="Google Shape;408;p7"/>
          <p:cNvSpPr txBox="1"/>
          <p:nvPr/>
        </p:nvSpPr>
        <p:spPr>
          <a:xfrm>
            <a:off x="7950514" y="2564442"/>
            <a:ext cx="4133467" cy="6266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800" b="0" i="0" u="none" strike="noStrike" cap="none">
                <a:solidFill>
                  <a:srgbClr val="7F7F7F"/>
                </a:solidFill>
                <a:latin typeface="Open Sans"/>
                <a:ea typeface="Open Sans"/>
                <a:cs typeface="Open Sans"/>
                <a:sym typeface="Open Sans"/>
              </a:rPr>
              <a:t>Bed sincerity yet therefore forfeited his certainty neglected questions. </a:t>
            </a:r>
            <a:endParaRPr/>
          </a:p>
          <a:p>
            <a:pPr marL="0" marR="0" lvl="0" indent="0" algn="l" rtl="0">
              <a:lnSpc>
                <a:spcPct val="150000"/>
              </a:lnSpc>
              <a:spcBef>
                <a:spcPts val="0"/>
              </a:spcBef>
              <a:spcAft>
                <a:spcPts val="0"/>
              </a:spcAft>
              <a:buNone/>
            </a:pPr>
            <a:r>
              <a:rPr lang="en-US" sz="800" b="0" i="0" u="none" strike="noStrike" cap="none">
                <a:solidFill>
                  <a:srgbClr val="7F7F7F"/>
                </a:solidFill>
                <a:latin typeface="Open Sans"/>
                <a:ea typeface="Open Sans"/>
                <a:cs typeface="Open Sans"/>
                <a:sym typeface="Open Sans"/>
              </a:rPr>
              <a:t>Pursuit chamber as elderly amongst on. Distant however warrant farther</a:t>
            </a:r>
            <a:endParaRPr/>
          </a:p>
          <a:p>
            <a:pPr marL="0" marR="0" lvl="0" indent="0" algn="l" rtl="0">
              <a:lnSpc>
                <a:spcPct val="150000"/>
              </a:lnSpc>
              <a:spcBef>
                <a:spcPts val="0"/>
              </a:spcBef>
              <a:spcAft>
                <a:spcPts val="0"/>
              </a:spcAft>
              <a:buNone/>
            </a:pPr>
            <a:r>
              <a:rPr lang="en-US" sz="800" b="0" i="0" u="none" strike="noStrike" cap="none">
                <a:solidFill>
                  <a:srgbClr val="7F7F7F"/>
                </a:solidFill>
                <a:latin typeface="Open Sans"/>
                <a:ea typeface="Open Sans"/>
                <a:cs typeface="Open Sans"/>
                <a:sym typeface="Open Sans"/>
              </a:rPr>
              <a:t>to of. My justice wishing prudent waiting in be. </a:t>
            </a:r>
            <a:endParaRPr/>
          </a:p>
        </p:txBody>
      </p:sp>
      <p:sp>
        <p:nvSpPr>
          <p:cNvPr id="409" name="Google Shape;409;p7"/>
          <p:cNvSpPr/>
          <p:nvPr/>
        </p:nvSpPr>
        <p:spPr>
          <a:xfrm>
            <a:off x="7797801" y="2527213"/>
            <a:ext cx="4800" cy="22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0" name="Google Shape;410;p7"/>
          <p:cNvGrpSpPr/>
          <p:nvPr/>
        </p:nvGrpSpPr>
        <p:grpSpPr>
          <a:xfrm>
            <a:off x="11319310" y="359343"/>
            <a:ext cx="603183" cy="603183"/>
            <a:chOff x="8489482" y="269507"/>
            <a:chExt cx="452387" cy="452387"/>
          </a:xfrm>
        </p:grpSpPr>
        <p:sp>
          <p:nvSpPr>
            <p:cNvPr id="411" name="Google Shape;411;p7"/>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2" name="Google Shape;412;p7"/>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8</a:t>
              </a:r>
              <a:endParaRPr sz="1600" b="0" i="0" u="none" strike="noStrike" cap="none" dirty="0">
                <a:solidFill>
                  <a:srgbClr val="F6B73A"/>
                </a:solidFill>
                <a:latin typeface="Bebas Neue"/>
                <a:ea typeface="Bebas Neue"/>
                <a:cs typeface="Bebas Neue"/>
                <a:sym typeface="Bebas Neue"/>
              </a:endParaRPr>
            </a:p>
          </p:txBody>
        </p:sp>
      </p:grpSp>
      <p:sp>
        <p:nvSpPr>
          <p:cNvPr id="413" name="Google Shape;413;p7"/>
          <p:cNvSpPr txBox="1"/>
          <p:nvPr/>
        </p:nvSpPr>
        <p:spPr>
          <a:xfrm>
            <a:off x="7950514" y="3262942"/>
            <a:ext cx="4133467" cy="42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rgbClr val="7F7F7F"/>
                </a:solidFill>
                <a:latin typeface="Open Sans"/>
                <a:ea typeface="Open Sans"/>
                <a:cs typeface="Open Sans"/>
                <a:sym typeface="Open Sans"/>
              </a:rPr>
              <a:t>Dauer: 30min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500"/>
                                        <p:tgtEl>
                                          <p:spTgt spid="4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
                                        </p:tgtEl>
                                        <p:attrNameLst>
                                          <p:attrName>style.visibility</p:attrName>
                                        </p:attrNameLst>
                                      </p:cBhvr>
                                      <p:to>
                                        <p:strVal val="visible"/>
                                      </p:to>
                                    </p:set>
                                    <p:animEffect transition="in" filter="fade">
                                      <p:cBhvr>
                                        <p:cTn id="11" dur="500"/>
                                        <p:tgtEl>
                                          <p:spTgt spid="40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8"/>
                                        </p:tgtEl>
                                        <p:attrNameLst>
                                          <p:attrName>style.visibility</p:attrName>
                                        </p:attrNameLst>
                                      </p:cBhvr>
                                      <p:to>
                                        <p:strVal val="visible"/>
                                      </p:to>
                                    </p:set>
                                    <p:animEffect transition="in" filter="fade">
                                      <p:cBhvr>
                                        <p:cTn id="15" dur="500"/>
                                        <p:tgtEl>
                                          <p:spTgt spid="4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3"/>
                                        </p:tgtEl>
                                        <p:attrNameLst>
                                          <p:attrName>style.visibility</p:attrName>
                                        </p:attrNameLst>
                                      </p:cBhvr>
                                      <p:to>
                                        <p:strVal val="visible"/>
                                      </p:to>
                                    </p:set>
                                    <p:animEffect transition="in" filter="fade">
                                      <p:cBhvr>
                                        <p:cTn id="19"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edrohung der Netzwerksicherheit">
            <a:extLst>
              <a:ext uri="{FF2B5EF4-FFF2-40B4-BE49-F238E27FC236}">
                <a16:creationId xmlns:a16="http://schemas.microsoft.com/office/drawing/2014/main" id="{030F87AB-CD99-09D0-34DC-AB7F05FFCD6C}"/>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9788" r="19788"/>
          <a:stretch>
            <a:fillRect/>
          </a:stretch>
        </p:blipFill>
        <p:spPr bwMode="auto">
          <a:xfrm>
            <a:off x="8591550" y="3429000"/>
            <a:ext cx="3600450" cy="34369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icherheit vom Netzwerk bis zum Endpoint – Wunsch, selten Wirklichkeit">
            <a:extLst>
              <a:ext uri="{FF2B5EF4-FFF2-40B4-BE49-F238E27FC236}">
                <a16:creationId xmlns:a16="http://schemas.microsoft.com/office/drawing/2014/main" id="{C07C34C4-86F0-EC21-4DF8-453CF483FF0A}"/>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0487" r="2048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1052042" y="3332991"/>
            <a:ext cx="2149085" cy="1289963"/>
            <a:chOff x="789031" y="2499742"/>
            <a:chExt cx="1611814" cy="967472"/>
          </a:xfrm>
        </p:grpSpPr>
        <p:sp>
          <p:nvSpPr>
            <p:cNvPr id="8" name="Прямоугольник 7"/>
            <p:cNvSpPr/>
            <p:nvPr/>
          </p:nvSpPr>
          <p:spPr>
            <a:xfrm>
              <a:off x="789031" y="2766397"/>
              <a:ext cx="559288" cy="223090"/>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1</a:t>
              </a:r>
              <a:endParaRPr lang="ru-RU" sz="1333" kern="1200" dirty="0">
                <a:solidFill>
                  <a:srgbClr val="383838"/>
                </a:solidFill>
                <a:latin typeface="Bebas Neue" charset="0"/>
                <a:ea typeface="Bebas Neue" charset="0"/>
                <a:cs typeface="Bebas Neue" charset="0"/>
              </a:endParaRPr>
            </a:p>
          </p:txBody>
        </p:sp>
        <p:sp>
          <p:nvSpPr>
            <p:cNvPr id="9" name="TextBox 8"/>
            <p:cNvSpPr txBox="1"/>
            <p:nvPr/>
          </p:nvSpPr>
          <p:spPr>
            <a:xfrm>
              <a:off x="789031" y="2997229"/>
              <a:ext cx="161181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Finden Sie im Internet ein gutes Beispiel für Netzwerke und Docker und starten Sie das Beispiel auf ihrer Maschine.</a:t>
              </a: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3" name="Группа 2"/>
          <p:cNvGrpSpPr/>
          <p:nvPr/>
        </p:nvGrpSpPr>
        <p:grpSpPr>
          <a:xfrm>
            <a:off x="3300685" y="3332989"/>
            <a:ext cx="2248644" cy="1475289"/>
            <a:chOff x="2475513" y="2499742"/>
            <a:chExt cx="1686483" cy="1106467"/>
          </a:xfrm>
        </p:grpSpPr>
        <p:sp>
          <p:nvSpPr>
            <p:cNvPr id="11" name="Прямоугольник 10"/>
            <p:cNvSpPr/>
            <p:nvPr/>
          </p:nvSpPr>
          <p:spPr>
            <a:xfrm>
              <a:off x="2475514" y="2766893"/>
              <a:ext cx="559288" cy="223091"/>
            </a:xfrm>
            <a:prstGeom prst="rect">
              <a:avLst/>
            </a:prstGeom>
          </p:spPr>
          <p:txBody>
            <a:bodyPr wrap="none">
              <a:spAutoFit/>
            </a:bodyPr>
            <a:lstStyle/>
            <a:p>
              <a:pPr defTabSz="914377">
                <a:buClrTx/>
              </a:pPr>
              <a:r>
                <a:rPr lang="en-US" sz="1333" kern="1200" dirty="0">
                  <a:solidFill>
                    <a:srgbClr val="383838"/>
                  </a:solidFill>
                  <a:latin typeface="Bebas Neue" charset="0"/>
                  <a:ea typeface="Bebas Neue" charset="0"/>
                  <a:cs typeface="Bebas Neue" charset="0"/>
                </a:rPr>
                <a:t>Aufgabe 2</a:t>
              </a:r>
              <a:endParaRPr lang="ru-RU" sz="1333" kern="1200" dirty="0">
                <a:solidFill>
                  <a:srgbClr val="383838"/>
                </a:solidFill>
                <a:latin typeface="Bebas Neue" charset="0"/>
                <a:ea typeface="Bebas Neue" charset="0"/>
                <a:cs typeface="Bebas Neue" charset="0"/>
              </a:endParaRPr>
            </a:p>
          </p:txBody>
        </p:sp>
        <p:sp>
          <p:nvSpPr>
            <p:cNvPr id="12" name="TextBox 11"/>
            <p:cNvSpPr txBox="1"/>
            <p:nvPr/>
          </p:nvSpPr>
          <p:spPr>
            <a:xfrm>
              <a:off x="2475513" y="2997725"/>
              <a:ext cx="1686483"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Dokumentieren Sie Ihr Beispiel, wie genau funktioniert der Hintergrund der Netzwerke was genau geht unter der Haube vor sich.</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559288"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Aufgabe 3</a:t>
              </a:r>
            </a:p>
          </p:txBody>
        </p:sp>
        <p:sp>
          <p:nvSpPr>
            <p:cNvPr id="15" name="TextBox 14"/>
            <p:cNvSpPr txBox="1"/>
            <p:nvPr/>
          </p:nvSpPr>
          <p:spPr>
            <a:xfrm>
              <a:off x="4161996" y="2997229"/>
              <a:ext cx="1645497"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Stellen Sie Ihr Beispiel sowie ihre Funde vor und diskutieren Sie diese in der Gruppe.</a:t>
              </a:r>
              <a:endParaRPr lang="ru-RU" sz="800" kern="1200" dirty="0">
                <a:solidFill>
                  <a:srgbClr val="FFFFFF">
                    <a:lumMod val="50000"/>
                  </a:srgbClr>
                </a:solidFill>
                <a:latin typeface="Open Sans" charset="0"/>
                <a:ea typeface="Open Sans" charset="0"/>
                <a:cs typeface="Open Sans" charset="0"/>
              </a:endParaRP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80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8909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9217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Image Construction und Scanning</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Was ist das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descr="Ein Bild, das Person, draußen, stehend enthält.&#10;&#10;Automatisch generierte Beschreibung">
            <a:extLst>
              <a:ext uri="{FF2B5EF4-FFF2-40B4-BE49-F238E27FC236}">
                <a16:creationId xmlns:a16="http://schemas.microsoft.com/office/drawing/2014/main" id="{9E30A2F8-76D6-AB9E-4F99-E319087A4917}"/>
              </a:ext>
            </a:extLst>
          </p:cNvPr>
          <p:cNvPicPr>
            <a:picLocks noGrp="1" noChangeAspect="1"/>
          </p:cNvPicPr>
          <p:nvPr>
            <p:ph type="pic" sz="quarter" idx="10"/>
          </p:nvPr>
        </p:nvPicPr>
        <p:blipFill>
          <a:blip r:embed="rId3"/>
          <a:srcRect l="23003" r="23003"/>
          <a:stretch>
            <a:fillRect/>
          </a:stretch>
        </p:blipFill>
        <p:spPr/>
      </p:pic>
    </p:spTree>
    <p:extLst>
      <p:ext uri="{BB962C8B-B14F-4D97-AF65-F5344CB8AC3E}">
        <p14:creationId xmlns:p14="http://schemas.microsoft.com/office/powerpoint/2010/main" val="32259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CC98C544-7151-E5D7-44A6-13D7FD015618}"/>
              </a:ext>
            </a:extLst>
          </p:cNvPr>
          <p:cNvPicPr>
            <a:picLocks noGrp="1" noChangeAspect="1"/>
          </p:cNvPicPr>
          <p:nvPr>
            <p:ph type="pic" sz="quarter" idx="10"/>
          </p:nvPr>
        </p:nvPicPr>
        <p:blipFill rotWithShape="1">
          <a:blip r:embed="rId3"/>
          <a:srcRect l="13786" t="-15611" r="13619" b="-24389"/>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2090637" cy="91319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schauen wir</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Uns nun an</a:t>
            </a:r>
          </a:p>
        </p:txBody>
      </p:sp>
      <p:grpSp>
        <p:nvGrpSpPr>
          <p:cNvPr id="2" name="Группа 1"/>
          <p:cNvGrpSpPr/>
          <p:nvPr/>
        </p:nvGrpSpPr>
        <p:grpSpPr>
          <a:xfrm>
            <a:off x="6812354" y="2671598"/>
            <a:ext cx="4325097" cy="892554"/>
            <a:chOff x="5094356" y="2262116"/>
            <a:chExt cx="3243823"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5571234" y="2283718"/>
              <a:ext cx="1454966"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Warum Eigene Images?</a:t>
              </a:r>
            </a:p>
          </p:txBody>
        </p:sp>
        <p:sp>
          <p:nvSpPr>
            <p:cNvPr id="7" name="TextBox 6"/>
            <p:cNvSpPr txBox="1"/>
            <p:nvPr/>
          </p:nvSpPr>
          <p:spPr>
            <a:xfrm>
              <a:off x="5581899" y="2577973"/>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 Frage sollten wir uns stellen um fundamental festzustellen für was Images verwendet werden.</a:t>
              </a:r>
            </a:p>
          </p:txBody>
        </p:sp>
        <p:sp>
          <p:nvSpPr>
            <p:cNvPr id="21" name="TextBox 20"/>
            <p:cNvSpPr txBox="1"/>
            <p:nvPr/>
          </p:nvSpPr>
          <p:spPr>
            <a:xfrm>
              <a:off x="5148108" y="2330616"/>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TextBox 25"/>
            <p:cNvSpPr txBox="1"/>
            <p:nvPr/>
          </p:nvSpPr>
          <p:spPr>
            <a:xfrm>
              <a:off x="5571234" y="3213599"/>
              <a:ext cx="84782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Grundlagen</a:t>
              </a:r>
            </a:p>
          </p:txBody>
        </p:sp>
        <p:sp>
          <p:nvSpPr>
            <p:cNvPr id="27" name="TextBox 26"/>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Hier sprechen wir über die Elemente die wir Wissen müssen um mit Images umgehen zu können.</a:t>
              </a:r>
            </a:p>
          </p:txBody>
        </p:sp>
        <p:sp>
          <p:nvSpPr>
            <p:cNvPr id="28" name="TextBox 27"/>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101854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 Practices</a:t>
              </a:r>
              <a:endParaRPr kumimoji="0" lang="ru-RU"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kurzer Exkurs in die besten Handhabung von Images und wie man sie verwendet.</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89872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6"/>
          </p:nvPr>
        </p:nvSpPr>
        <p:spPr/>
      </p:sp>
      <p:sp>
        <p:nvSpPr>
          <p:cNvPr id="3" name="Рисунок 2"/>
          <p:cNvSpPr>
            <a:spLocks noGrp="1"/>
          </p:cNvSpPr>
          <p:nvPr>
            <p:ph type="pic" sz="quarter" idx="17"/>
          </p:nvPr>
        </p:nvSpPr>
        <p:spPr/>
      </p:sp>
      <p:sp>
        <p:nvSpPr>
          <p:cNvPr id="4" name="Рисунок 3"/>
          <p:cNvSpPr>
            <a:spLocks noGrp="1"/>
          </p:cNvSpPr>
          <p:nvPr>
            <p:ph type="pic" sz="quarter" idx="18"/>
          </p:nvPr>
        </p:nvSpPr>
        <p:spPr/>
      </p:sp>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3971691" y="37476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8436187" y="392579"/>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1" name="Группа 10"/>
          <p:cNvGrpSpPr/>
          <p:nvPr/>
        </p:nvGrpSpPr>
        <p:grpSpPr>
          <a:xfrm>
            <a:off x="492065" y="5157196"/>
            <a:ext cx="4608512" cy="1091310"/>
            <a:chOff x="369049" y="3867894"/>
            <a:chExt cx="3456384" cy="818482"/>
          </a:xfrm>
        </p:grpSpPr>
        <p:sp>
          <p:nvSpPr>
            <p:cNvPr id="13" name="TextBox 12"/>
            <p:cNvSpPr txBox="1"/>
            <p:nvPr/>
          </p:nvSpPr>
          <p:spPr>
            <a:xfrm>
              <a:off x="369049" y="418268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Container und Images sind von Anfang an dabei gedacht gewesen automatisiert und systemisch gepflegt zu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warden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Pipelines sind eines der Werkzeuge die diesen Umgang erlauben.</a:t>
              </a:r>
            </a:p>
          </p:txBody>
        </p:sp>
        <p:sp>
          <p:nvSpPr>
            <p:cNvPr id="14" name="TextBox 13"/>
            <p:cNvSpPr txBox="1"/>
            <p:nvPr/>
          </p:nvSpPr>
          <p:spPr>
            <a:xfrm>
              <a:off x="369049" y="3867894"/>
              <a:ext cx="644648"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Pipelines</a:t>
              </a:r>
              <a:endParaRPr kumimoji="0" 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9" name="Группа 18"/>
          <p:cNvGrpSpPr/>
          <p:nvPr/>
        </p:nvGrpSpPr>
        <p:grpSpPr>
          <a:xfrm>
            <a:off x="6384032" y="1796820"/>
            <a:ext cx="4608512" cy="1091310"/>
            <a:chOff x="4788024" y="1347614"/>
            <a:chExt cx="3456384" cy="818482"/>
          </a:xfrm>
        </p:grpSpPr>
        <p:sp>
          <p:nvSpPr>
            <p:cNvPr id="15" name="TextBox 14"/>
            <p:cNvSpPr txBox="1"/>
            <p:nvPr/>
          </p:nvSpPr>
          <p:spPr>
            <a:xfrm>
              <a:off x="4788024" y="1662401"/>
              <a:ext cx="3456384"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Eigene Images bieten die Grundlage für Interne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Struckturen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und Werkzeuge die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local</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aufgebaut und erweitert werden können ohne globale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ausführung</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erfahren zu müssen.</a:t>
              </a:r>
            </a:p>
          </p:txBody>
        </p:sp>
        <p:sp>
          <p:nvSpPr>
            <p:cNvPr id="16" name="TextBox 15"/>
            <p:cNvSpPr txBox="1"/>
            <p:nvPr/>
          </p:nvSpPr>
          <p:spPr>
            <a:xfrm>
              <a:off x="4788024" y="1347614"/>
              <a:ext cx="1403269"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Interne Infrastruktur</a:t>
              </a:r>
            </a:p>
          </p:txBody>
        </p:sp>
      </p:grpSp>
      <p:grpSp>
        <p:nvGrpSpPr>
          <p:cNvPr id="22" name="Группа 21"/>
          <p:cNvGrpSpPr/>
          <p:nvPr/>
        </p:nvGrpSpPr>
        <p:grpSpPr>
          <a:xfrm>
            <a:off x="6395611" y="5157195"/>
            <a:ext cx="4608512" cy="891127"/>
            <a:chOff x="4796708" y="3867894"/>
            <a:chExt cx="3456384" cy="668345"/>
          </a:xfrm>
        </p:grpSpPr>
        <p:sp>
          <p:nvSpPr>
            <p:cNvPr id="17" name="TextBox 16"/>
            <p:cNvSpPr txBox="1"/>
            <p:nvPr/>
          </p:nvSpPr>
          <p:spPr>
            <a:xfrm>
              <a:off x="4796708" y="4182681"/>
              <a:ext cx="3456384"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Eigene Images erlaubt einem Unternehmen ihre Lösungen unbeschränkt </a:t>
              </a:r>
              <a:r>
                <a:rPr kumimoji="0" lang="de-DE" sz="867" b="0" i="0" u="none" strike="noStrike" kern="1200" cap="none" spc="0" normalizeH="0" baseline="0" noProof="0" dirty="0" err="1">
                  <a:ln>
                    <a:noFill/>
                  </a:ln>
                  <a:solidFill>
                    <a:srgbClr val="FFFFFF"/>
                  </a:solidFill>
                  <a:effectLst/>
                  <a:uLnTx/>
                  <a:uFillTx/>
                  <a:latin typeface="Open Sans" charset="0"/>
                  <a:ea typeface="Open Sans" charset="0"/>
                  <a:cs typeface="Open Sans" charset="0"/>
                  <a:sym typeface="Arial"/>
                </a:rPr>
                <a:t>skallieren</a:t>
              </a:r>
              <a:r>
                <a:rPr kumimoji="0" lang="de-DE" sz="8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 zu können ohne manuelle Arbeit hierfür Aufwenden zu müssen.</a:t>
              </a:r>
            </a:p>
          </p:txBody>
        </p:sp>
        <p:sp>
          <p:nvSpPr>
            <p:cNvPr id="18" name="TextBox 17"/>
            <p:cNvSpPr txBox="1"/>
            <p:nvPr/>
          </p:nvSpPr>
          <p:spPr>
            <a:xfrm>
              <a:off x="4796708" y="3867894"/>
              <a:ext cx="977672"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Skalierbarkeit</a:t>
              </a: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84</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85</a:t>
              </a:r>
            </a:p>
          </p:txBody>
        </p:sp>
      </p:grpSp>
    </p:spTree>
    <p:extLst>
      <p:ext uri="{BB962C8B-B14F-4D97-AF65-F5344CB8AC3E}">
        <p14:creationId xmlns:p14="http://schemas.microsoft.com/office/powerpoint/2010/main" val="3407884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86</a:t>
              </a:r>
            </a:p>
          </p:txBody>
        </p:sp>
      </p:grpSp>
      <p:cxnSp>
        <p:nvCxnSpPr>
          <p:cNvPr id="7" name="Gerader Verbinder 6">
            <a:extLst>
              <a:ext uri="{FF2B5EF4-FFF2-40B4-BE49-F238E27FC236}">
                <a16:creationId xmlns:a16="http://schemas.microsoft.com/office/drawing/2014/main" id="{AC22BC66-9535-01FE-B0A6-BF0407D53BD7}"/>
              </a:ext>
            </a:extLst>
          </p:cNvPr>
          <p:cNvCxnSpPr>
            <a:cxnSpLocks/>
          </p:cNvCxnSpPr>
          <p:nvPr/>
        </p:nvCxnSpPr>
        <p:spPr>
          <a:xfrm>
            <a:off x="2962275" y="3899228"/>
            <a:ext cx="222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28C0E1E1-3062-83F9-5C0E-F7DDCE9547F5}"/>
              </a:ext>
            </a:extLst>
          </p:cNvPr>
          <p:cNvSpPr txBox="1"/>
          <p:nvPr/>
        </p:nvSpPr>
        <p:spPr>
          <a:xfrm>
            <a:off x="2893039" y="4176185"/>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cxnSp>
        <p:nvCxnSpPr>
          <p:cNvPr id="9" name="Gerader Verbinder 8">
            <a:extLst>
              <a:ext uri="{FF2B5EF4-FFF2-40B4-BE49-F238E27FC236}">
                <a16:creationId xmlns:a16="http://schemas.microsoft.com/office/drawing/2014/main" id="{32A6D0EB-7613-D1ED-A633-C32505B2BBEC}"/>
              </a:ext>
            </a:extLst>
          </p:cNvPr>
          <p:cNvCxnSpPr>
            <a:cxnSpLocks/>
          </p:cNvCxnSpPr>
          <p:nvPr/>
        </p:nvCxnSpPr>
        <p:spPr>
          <a:xfrm flipV="1">
            <a:off x="3477555"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95D360E7-F853-05F9-0CB4-2EBAEC4518F3}"/>
              </a:ext>
            </a:extLst>
          </p:cNvPr>
          <p:cNvCxnSpPr>
            <a:cxnSpLocks/>
          </p:cNvCxnSpPr>
          <p:nvPr/>
        </p:nvCxnSpPr>
        <p:spPr>
          <a:xfrm flipV="1">
            <a:off x="5186363"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862CCEF-63ED-7660-8E5E-F4D00F434E24}"/>
              </a:ext>
            </a:extLst>
          </p:cNvPr>
          <p:cNvCxnSpPr>
            <a:cxnSpLocks/>
          </p:cNvCxnSpPr>
          <p:nvPr/>
        </p:nvCxnSpPr>
        <p:spPr>
          <a:xfrm flipV="1">
            <a:off x="2987852"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A73AD43-43BA-CFE8-F7A2-8ADBD1128E6F}"/>
              </a:ext>
            </a:extLst>
          </p:cNvPr>
          <p:cNvCxnSpPr>
            <a:cxnSpLocks/>
          </p:cNvCxnSpPr>
          <p:nvPr/>
        </p:nvCxnSpPr>
        <p:spPr>
          <a:xfrm>
            <a:off x="5163689" y="2903398"/>
            <a:ext cx="16278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47EF982-3FD4-15BB-E40F-11C10E358A05}"/>
              </a:ext>
            </a:extLst>
          </p:cNvPr>
          <p:cNvCxnSpPr>
            <a:cxnSpLocks/>
          </p:cNvCxnSpPr>
          <p:nvPr/>
        </p:nvCxnSpPr>
        <p:spPr>
          <a:xfrm flipV="1">
            <a:off x="5184784"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23D94AC1-BEFF-CFE0-BF3B-D7C9DA1C7A55}"/>
              </a:ext>
            </a:extLst>
          </p:cNvPr>
          <p:cNvCxnSpPr>
            <a:cxnSpLocks/>
          </p:cNvCxnSpPr>
          <p:nvPr/>
        </p:nvCxnSpPr>
        <p:spPr>
          <a:xfrm flipV="1">
            <a:off x="6791553"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C6F05DA5-C960-1AF9-3D7E-D134D538B5BD}"/>
              </a:ext>
            </a:extLst>
          </p:cNvPr>
          <p:cNvSpPr txBox="1"/>
          <p:nvPr/>
        </p:nvSpPr>
        <p:spPr>
          <a:xfrm>
            <a:off x="5408108" y="2006875"/>
            <a:ext cx="20569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Optionen </a:t>
            </a:r>
            <a:r>
              <a:rPr kumimoji="0" lang="de-DE" sz="1400" b="0" i="0" u="none" strike="noStrike" kern="0" cap="none" spc="0" normalizeH="0" baseline="0" noProof="0" dirty="0" err="1">
                <a:ln>
                  <a:noFill/>
                </a:ln>
                <a:solidFill>
                  <a:srgbClr val="000000"/>
                </a:solidFill>
                <a:effectLst/>
                <a:uLnTx/>
                <a:uFillTx/>
                <a:latin typeface="Arial"/>
                <a:cs typeface="Arial"/>
                <a:sym typeface="Arial"/>
              </a:rPr>
              <a:t>Build</a:t>
            </a:r>
            <a:r>
              <a:rPr kumimoji="0" lang="de-DE" sz="1400" b="0" i="0" u="none" strike="noStrike" kern="0" cap="none" spc="0" normalizeH="0" baseline="0" noProof="0" dirty="0">
                <a:ln>
                  <a:noFill/>
                </a:ln>
                <a:solidFill>
                  <a:srgbClr val="000000"/>
                </a:solidFill>
                <a:effectLst/>
                <a:uLnTx/>
                <a:uFillTx/>
                <a:latin typeface="Arial"/>
                <a:cs typeface="Arial"/>
                <a:sym typeface="Arial"/>
              </a:rPr>
              <a:t> Prozess</a:t>
            </a:r>
          </a:p>
        </p:txBody>
      </p:sp>
      <p:cxnSp>
        <p:nvCxnSpPr>
          <p:cNvPr id="18" name="Gerader Verbinder 17">
            <a:extLst>
              <a:ext uri="{FF2B5EF4-FFF2-40B4-BE49-F238E27FC236}">
                <a16:creationId xmlns:a16="http://schemas.microsoft.com/office/drawing/2014/main" id="{71C7A6C9-E36C-46FE-04CB-A8D79041FA48}"/>
              </a:ext>
            </a:extLst>
          </p:cNvPr>
          <p:cNvCxnSpPr>
            <a:cxnSpLocks/>
          </p:cNvCxnSpPr>
          <p:nvPr/>
        </p:nvCxnSpPr>
        <p:spPr>
          <a:xfrm flipV="1">
            <a:off x="5657875" y="2351464"/>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196C66F-2EFD-5662-0B50-B2C3F1800792}"/>
              </a:ext>
            </a:extLst>
          </p:cNvPr>
          <p:cNvCxnSpPr>
            <a:cxnSpLocks/>
          </p:cNvCxnSpPr>
          <p:nvPr/>
        </p:nvCxnSpPr>
        <p:spPr>
          <a:xfrm>
            <a:off x="6748251" y="3899228"/>
            <a:ext cx="25507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68FBDFCE-A07A-E7D6-D40B-3D83B93378D0}"/>
              </a:ext>
            </a:extLst>
          </p:cNvPr>
          <p:cNvSpPr txBox="1"/>
          <p:nvPr/>
        </p:nvSpPr>
        <p:spPr>
          <a:xfrm>
            <a:off x="6679015" y="4176185"/>
            <a:ext cx="8210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Zielpfad</a:t>
            </a:r>
          </a:p>
        </p:txBody>
      </p:sp>
      <p:cxnSp>
        <p:nvCxnSpPr>
          <p:cNvPr id="22" name="Gerader Verbinder 21">
            <a:extLst>
              <a:ext uri="{FF2B5EF4-FFF2-40B4-BE49-F238E27FC236}">
                <a16:creationId xmlns:a16="http://schemas.microsoft.com/office/drawing/2014/main" id="{E957DEC3-EA91-95C2-FBE2-8BAA6BEFC5F9}"/>
              </a:ext>
            </a:extLst>
          </p:cNvPr>
          <p:cNvCxnSpPr>
            <a:cxnSpLocks/>
          </p:cNvCxnSpPr>
          <p:nvPr/>
        </p:nvCxnSpPr>
        <p:spPr>
          <a:xfrm flipV="1">
            <a:off x="7263531"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E98ECE7-9473-F0CF-4D16-5C8FEBBD04FF}"/>
              </a:ext>
            </a:extLst>
          </p:cNvPr>
          <p:cNvCxnSpPr>
            <a:cxnSpLocks/>
          </p:cNvCxnSpPr>
          <p:nvPr/>
        </p:nvCxnSpPr>
        <p:spPr>
          <a:xfrm flipV="1">
            <a:off x="9298960"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64E7BDC-0DC5-B4D3-9A94-8DDD566E75EB}"/>
              </a:ext>
            </a:extLst>
          </p:cNvPr>
          <p:cNvCxnSpPr>
            <a:cxnSpLocks/>
          </p:cNvCxnSpPr>
          <p:nvPr/>
        </p:nvCxnSpPr>
        <p:spPr>
          <a:xfrm flipV="1">
            <a:off x="6773828"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130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41879" y="1100019"/>
            <a:ext cx="2108269"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 practices</a:t>
            </a:r>
            <a:endParaRPr kumimoji="0" lang="ru-RU"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Das wichtigste zuerst</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1278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Keine Alternativen</a:t>
              </a:r>
            </a:p>
          </p:txBody>
        </p:sp>
        <p:sp>
          <p:nvSpPr>
            <p:cNvPr id="18" name="TextBox 17"/>
            <p:cNvSpPr txBox="1"/>
            <p:nvPr/>
          </p:nvSpPr>
          <p:spPr>
            <a:xfrm>
              <a:off x="6310029" y="2435014"/>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Jedes eigenen Image sollte einheitliche Verwendung finden. Es ist davon abzuraten manuelle Lösungen für das Image zu pflegen.</a:t>
              </a:r>
            </a:p>
          </p:txBody>
        </p:sp>
      </p:grpSp>
      <p:grpSp>
        <p:nvGrpSpPr>
          <p:cNvPr id="23" name="Группа 22"/>
          <p:cNvGrpSpPr/>
          <p:nvPr/>
        </p:nvGrpSpPr>
        <p:grpSpPr>
          <a:xfrm>
            <a:off x="8441013" y="4265409"/>
            <a:ext cx="2638899" cy="1073349"/>
            <a:chOff x="6330760" y="3199058"/>
            <a:chExt cx="1979174" cy="805012"/>
          </a:xfrm>
        </p:grpSpPr>
        <p:sp>
          <p:nvSpPr>
            <p:cNvPr id="19" name="TextBox 18"/>
            <p:cNvSpPr txBox="1"/>
            <p:nvPr/>
          </p:nvSpPr>
          <p:spPr>
            <a:xfrm>
              <a:off x="6330760" y="3199058"/>
              <a:ext cx="106663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Spezialisierung</a:t>
              </a:r>
            </a:p>
          </p:txBody>
        </p:sp>
        <p:sp>
          <p:nvSpPr>
            <p:cNvPr id="20" name="TextBox 19"/>
            <p:cNvSpPr txBox="1"/>
            <p:nvPr/>
          </p:nvSpPr>
          <p:spPr>
            <a:xfrm>
              <a:off x="6330760" y="3534085"/>
              <a:ext cx="197917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Image ist ein Baustein. Dies bedeutet das keine zwei oder drei Teile einer Anwendung in ein gemeinsames Image gehören.</a:t>
              </a:r>
            </a:p>
          </p:txBody>
        </p:sp>
      </p:grpSp>
      <p:grpSp>
        <p:nvGrpSpPr>
          <p:cNvPr id="12" name="Группа 11"/>
          <p:cNvGrpSpPr/>
          <p:nvPr/>
        </p:nvGrpSpPr>
        <p:grpSpPr>
          <a:xfrm>
            <a:off x="1154793" y="2836315"/>
            <a:ext cx="2638899" cy="1258014"/>
            <a:chOff x="866095" y="2127237"/>
            <a:chExt cx="1979174" cy="943511"/>
          </a:xfrm>
        </p:grpSpPr>
        <p:sp>
          <p:nvSpPr>
            <p:cNvPr id="25" name="TextBox 24"/>
            <p:cNvSpPr txBox="1"/>
            <p:nvPr/>
          </p:nvSpPr>
          <p:spPr>
            <a:xfrm>
              <a:off x="1322977" y="2127237"/>
              <a:ext cx="1522292"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Environment Variables</a:t>
              </a:r>
              <a:endParaRPr kumimoji="0" lang="ru-RU"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endParaRPr>
            </a:p>
          </p:txBody>
        </p:sp>
        <p:sp>
          <p:nvSpPr>
            <p:cNvPr id="26" name="TextBox 25"/>
            <p:cNvSpPr txBox="1"/>
            <p:nvPr/>
          </p:nvSpPr>
          <p:spPr>
            <a:xfrm>
              <a:off x="866095" y="2462264"/>
              <a:ext cx="1979174" cy="608484"/>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Nichts ist schlimmer als 10 leicht angepasste Standard Lösungen. Effizienter und sicherer ist es wenn alle Einstellungen in einer ENV Datei geschehen.</a:t>
              </a:r>
            </a:p>
          </p:txBody>
        </p:sp>
      </p:grpSp>
      <p:grpSp>
        <p:nvGrpSpPr>
          <p:cNvPr id="21" name="Группа 20"/>
          <p:cNvGrpSpPr/>
          <p:nvPr/>
        </p:nvGrpSpPr>
        <p:grpSpPr>
          <a:xfrm>
            <a:off x="1154793" y="4301743"/>
            <a:ext cx="2638899" cy="1073349"/>
            <a:chOff x="866095" y="3226308"/>
            <a:chExt cx="1979174" cy="805012"/>
          </a:xfrm>
        </p:grpSpPr>
        <p:sp>
          <p:nvSpPr>
            <p:cNvPr id="27" name="TextBox 26"/>
            <p:cNvSpPr txBox="1"/>
            <p:nvPr/>
          </p:nvSpPr>
          <p:spPr>
            <a:xfrm>
              <a:off x="1790653" y="3226308"/>
              <a:ext cx="1054616"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Dokumentation</a:t>
              </a:r>
            </a:p>
          </p:txBody>
        </p:sp>
        <p:sp>
          <p:nvSpPr>
            <p:cNvPr id="28" name="TextBox 27"/>
            <p:cNvSpPr txBox="1"/>
            <p:nvPr/>
          </p:nvSpPr>
          <p:spPr>
            <a:xfrm>
              <a:off x="866095" y="3561335"/>
              <a:ext cx="1979174" cy="46998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 gutes Zusammenspiel zwischen Entwicklung und Umsetzung ist es das dass gesamte Image vollständig Dokumentiert ist.</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Arial"/>
                  <a:sym typeface="Arial"/>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47" name="TextBox 46"/>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127" y="2564904"/>
            <a:ext cx="576064" cy="576064"/>
          </a:xfrm>
          <a:prstGeom prst="rect">
            <a:avLst/>
          </a:prstGeom>
        </p:spPr>
      </p:pic>
      <p:sp>
        <p:nvSpPr>
          <p:cNvPr id="11" name="TextBox 10"/>
          <p:cNvSpPr txBox="1"/>
          <p:nvPr/>
        </p:nvSpPr>
        <p:spPr>
          <a:xfrm>
            <a:off x="1128807" y="3985321"/>
            <a:ext cx="1630703" cy="276999"/>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FFFFFF"/>
                </a:solidFill>
                <a:effectLst/>
                <a:uLnTx/>
                <a:uFillTx/>
                <a:latin typeface="Open Sans Light" charset="0"/>
                <a:ea typeface="Open Sans Light" charset="0"/>
                <a:cs typeface="Open Sans Light" charset="0"/>
                <a:sym typeface="Arial"/>
              </a:rPr>
              <a:t>PowerPoint template</a:t>
            </a:r>
            <a:endParaRPr kumimoji="0" lang="ru-RU" sz="1200" b="0" i="0" u="none" strike="noStrike" kern="1200" cap="none" spc="0" normalizeH="0" baseline="0" noProof="0" dirty="0">
              <a:ln>
                <a:noFill/>
              </a:ln>
              <a:solidFill>
                <a:srgbClr val="FFFFFF"/>
              </a:solidFill>
              <a:effectLst/>
              <a:uLnTx/>
              <a:uFillTx/>
              <a:latin typeface="Open Sans Light" charset="0"/>
              <a:ea typeface="Open Sans Light" charset="0"/>
              <a:cs typeface="Open Sans Light" charset="0"/>
              <a:sym typeface="Arial"/>
            </a:endParaRPr>
          </a:p>
        </p:txBody>
      </p:sp>
      <p:sp>
        <p:nvSpPr>
          <p:cNvPr id="12" name="TextBox 11"/>
          <p:cNvSpPr txBox="1"/>
          <p:nvPr/>
        </p:nvSpPr>
        <p:spPr>
          <a:xfrm>
            <a:off x="804265" y="3530869"/>
            <a:ext cx="2279791" cy="46166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HANSO  PRESENTATION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13" name="TextBox 12"/>
          <p:cNvSpPr txBox="1"/>
          <p:nvPr/>
        </p:nvSpPr>
        <p:spPr>
          <a:xfrm>
            <a:off x="4175787" y="2276872"/>
            <a:ext cx="1306768"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000000"/>
                </a:solidFill>
                <a:effectLst/>
                <a:uLnTx/>
                <a:uFillTx/>
                <a:latin typeface="Bebas Neue" charset="0"/>
                <a:ea typeface="Bebas Neue" charset="0"/>
                <a:cs typeface="Bebas Neue" charset="0"/>
                <a:sym typeface="Arial"/>
              </a:rPr>
              <a:t>Docker Scan</a:t>
            </a:r>
          </a:p>
        </p:txBody>
      </p:sp>
      <p:cxnSp>
        <p:nvCxnSpPr>
          <p:cNvPr id="21" name="Прямая соединительная линия 20"/>
          <p:cNvCxnSpPr/>
          <p:nvPr/>
        </p:nvCxnSpPr>
        <p:spPr>
          <a:xfrm>
            <a:off x="4463819" y="4389107"/>
            <a:ext cx="70087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Прямоугольник 22"/>
          <p:cNvSpPr/>
          <p:nvPr/>
        </p:nvSpPr>
        <p:spPr>
          <a:xfrm>
            <a:off x="4726465" y="4632617"/>
            <a:ext cx="817853"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Scan</a:t>
            </a:r>
            <a:endParaRPr kumimoji="0" lang="ru-RU" sz="12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4" name="TextBox 23"/>
          <p:cNvSpPr txBox="1"/>
          <p:nvPr/>
        </p:nvSpPr>
        <p:spPr>
          <a:xfrm>
            <a:off x="4175788" y="2852937"/>
            <a:ext cx="7127961" cy="71558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a:t>
            </a:r>
            <a:r>
              <a:rPr kumimoji="0" lang="de-DE" sz="933"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Images können viele verschiedene Anwendungen behausen die alle anders funktionieren und oder verwendet werden können. Um sicher zu gehen das alle diese Images auch keine Sicherheitsrisken beinhalten müssen diese gescannt werden. Hierzu gibt es viele verschiedene Theorien sowie Anwendungen die dies erledigen können.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5" name="TextBox 24"/>
          <p:cNvSpPr txBox="1"/>
          <p:nvPr/>
        </p:nvSpPr>
        <p:spPr>
          <a:xfrm>
            <a:off x="4751851" y="4940392"/>
            <a:ext cx="1920213" cy="84606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In ein</a:t>
            </a:r>
            <a:r>
              <a:rPr kumimoji="0" lang="de-DE" sz="667"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paar Folien wird ins besondere auf Docker Scan eingegangen, eine Docker eigene Anwendung die es erlaubt als Plugin Images zu scannen und sie auf bestehende Sicherheitslücken zu überprüfen</a:t>
            </a:r>
            <a:endPar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27" name="Прямоугольник 26"/>
          <p:cNvSpPr/>
          <p:nvPr/>
        </p:nvSpPr>
        <p:spPr>
          <a:xfrm>
            <a:off x="6982577" y="4632617"/>
            <a:ext cx="724878"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2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28" name="TextBox 27"/>
          <p:cNvSpPr txBox="1"/>
          <p:nvPr/>
        </p:nvSpPr>
        <p:spPr>
          <a:xfrm>
            <a:off x="7000495" y="4941053"/>
            <a:ext cx="1920213" cy="69204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Recherchieren Sie über andere Scan Lösungen</a:t>
            </a:r>
            <a:r>
              <a:rPr kumimoji="0" lang="de-DE" sz="667"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und welche für Ihren persönlichen Anwendungsfall am besten ist.</a:t>
            </a:r>
            <a:endPar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30" name="Прямоугольник 29"/>
          <p:cNvSpPr/>
          <p:nvPr/>
        </p:nvSpPr>
        <p:spPr>
          <a:xfrm>
            <a:off x="9249140" y="4632617"/>
            <a:ext cx="731290" cy="27699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2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Diskussion</a:t>
            </a:r>
          </a:p>
        </p:txBody>
      </p:sp>
      <p:sp>
        <p:nvSpPr>
          <p:cNvPr id="31" name="TextBox 30"/>
          <p:cNvSpPr txBox="1"/>
          <p:nvPr/>
        </p:nvSpPr>
        <p:spPr>
          <a:xfrm>
            <a:off x="9249139" y="4940392"/>
            <a:ext cx="1920213" cy="5380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 sie über die verschiedenen</a:t>
            </a:r>
            <a:r>
              <a:rPr kumimoji="0" lang="de-DE" sz="667" b="0" i="0" u="none" strike="noStrike" kern="1200" cap="none" spc="0" normalizeH="0" noProof="0" dirty="0">
                <a:ln>
                  <a:noFill/>
                </a:ln>
                <a:solidFill>
                  <a:srgbClr val="FFFFFF">
                    <a:lumMod val="50000"/>
                  </a:srgbClr>
                </a:solidFill>
                <a:effectLst/>
                <a:uLnTx/>
                <a:uFillTx/>
                <a:latin typeface="Open Sans" charset="0"/>
                <a:ea typeface="Open Sans" charset="0"/>
                <a:cs typeface="Open Sans" charset="0"/>
                <a:sym typeface="Arial"/>
              </a:rPr>
              <a:t> Anwendungsfälle und geben Sie einen genauen überblick über Ihre Funde.</a:t>
            </a:r>
            <a:endParaRPr kumimoji="0" lang="de-DE" sz="6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9" name="Овал 18"/>
          <p:cNvSpPr/>
          <p:nvPr/>
        </p:nvSpPr>
        <p:spPr>
          <a:xfrm>
            <a:off x="4847862"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0" name="Овал 19"/>
          <p:cNvSpPr/>
          <p:nvPr/>
        </p:nvSpPr>
        <p:spPr>
          <a:xfrm>
            <a:off x="7096816"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2" name="Овал 31"/>
          <p:cNvSpPr/>
          <p:nvPr/>
        </p:nvSpPr>
        <p:spPr>
          <a:xfrm>
            <a:off x="9360363"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grpSp>
        <p:nvGrpSpPr>
          <p:cNvPr id="22" name="Группа 21"/>
          <p:cNvGrpSpPr/>
          <p:nvPr/>
        </p:nvGrpSpPr>
        <p:grpSpPr>
          <a:xfrm>
            <a:off x="11319310" y="359343"/>
            <a:ext cx="603183" cy="603183"/>
            <a:chOff x="8489482" y="269507"/>
            <a:chExt cx="452387" cy="452387"/>
          </a:xfrm>
        </p:grpSpPr>
        <p:sp>
          <p:nvSpPr>
            <p:cNvPr id="26" name="Овал 2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88</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3" name="Picture 2" descr="This is Why Combination Locks are Completely Useless - YouTube">
            <a:extLst>
              <a:ext uri="{FF2B5EF4-FFF2-40B4-BE49-F238E27FC236}">
                <a16:creationId xmlns:a16="http://schemas.microsoft.com/office/drawing/2014/main" id="{8CC61241-8C5E-ED4A-F739-EA6404FC99B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34056" r="34056"/>
          <a:stretch>
            <a:fillRect/>
          </a:stretch>
        </p:blipFill>
        <p:spPr bwMode="auto">
          <a:xfrm>
            <a:off x="0" y="0"/>
            <a:ext cx="38877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7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4" grpId="0"/>
      <p:bldP spid="25" grpId="0"/>
      <p:bldP spid="27" grpId="0"/>
      <p:bldP spid="28" grpId="0"/>
      <p:bldP spid="30" grpId="0"/>
      <p:bldP spid="31" grpId="0"/>
      <p:bldP spid="19" grpId="0" animBg="1"/>
      <p:bldP spid="20" grpId="0" animBg="1"/>
      <p:bldP spid="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9217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Image Construction und Scanning</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Die Theorie hinter dem Gedanken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Person, draußen, stehend enthält.&#10;&#10;Automatisch generierte Beschreibung">
            <a:extLst>
              <a:ext uri="{FF2B5EF4-FFF2-40B4-BE49-F238E27FC236}">
                <a16:creationId xmlns:a16="http://schemas.microsoft.com/office/drawing/2014/main" id="{F7B3B579-642F-F997-DAC5-894EE2C5A089}"/>
              </a:ext>
            </a:extLst>
          </p:cNvPr>
          <p:cNvPicPr>
            <a:picLocks noGrp="1" noChangeAspect="1"/>
          </p:cNvPicPr>
          <p:nvPr>
            <p:ph type="pic" sz="quarter" idx="10"/>
          </p:nvPr>
        </p:nvPicPr>
        <p:blipFill>
          <a:blip r:embed="rId3"/>
          <a:srcRect l="23003" r="23003"/>
          <a:stretch>
            <a:fillRect/>
          </a:stretch>
        </p:blipFill>
        <p:spPr>
          <a:xfrm>
            <a:off x="4702175" y="0"/>
            <a:ext cx="7489825" cy="6858000"/>
          </a:xfrm>
        </p:spPr>
      </p:pic>
    </p:spTree>
    <p:extLst>
      <p:ext uri="{BB962C8B-B14F-4D97-AF65-F5344CB8AC3E}">
        <p14:creationId xmlns:p14="http://schemas.microsoft.com/office/powerpoint/2010/main" val="356532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
          <p:cNvSpPr/>
          <p:nvPr/>
        </p:nvSpPr>
        <p:spPr>
          <a:xfrm>
            <a:off x="0" y="0"/>
            <a:ext cx="6096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9" name="Google Shape;419;p8"/>
          <p:cNvPicPr preferRelativeResize="0"/>
          <p:nvPr/>
        </p:nvPicPr>
        <p:blipFill rotWithShape="1">
          <a:blip r:embed="rId3">
            <a:alphaModFix/>
          </a:blip>
          <a:srcRect/>
          <a:stretch/>
        </p:blipFill>
        <p:spPr>
          <a:xfrm>
            <a:off x="161592" y="740701"/>
            <a:ext cx="3466733" cy="5933575"/>
          </a:xfrm>
          <a:prstGeom prst="rect">
            <a:avLst/>
          </a:prstGeom>
          <a:noFill/>
          <a:ln>
            <a:noFill/>
          </a:ln>
        </p:spPr>
      </p:pic>
      <p:grpSp>
        <p:nvGrpSpPr>
          <p:cNvPr id="420" name="Google Shape;420;p8"/>
          <p:cNvGrpSpPr/>
          <p:nvPr/>
        </p:nvGrpSpPr>
        <p:grpSpPr>
          <a:xfrm>
            <a:off x="431371" y="1988840"/>
            <a:ext cx="3470477" cy="2688299"/>
            <a:chOff x="323528" y="1491630"/>
            <a:chExt cx="2602858" cy="2016224"/>
          </a:xfrm>
        </p:grpSpPr>
        <p:pic>
          <p:nvPicPr>
            <p:cNvPr id="421" name="Google Shape;421;p8"/>
            <p:cNvPicPr preferRelativeResize="0"/>
            <p:nvPr/>
          </p:nvPicPr>
          <p:blipFill rotWithShape="1">
            <a:blip r:embed="rId4">
              <a:alphaModFix/>
            </a:blip>
            <a:srcRect/>
            <a:stretch/>
          </p:blipFill>
          <p:spPr>
            <a:xfrm>
              <a:off x="323528" y="1491630"/>
              <a:ext cx="288032" cy="262315"/>
            </a:xfrm>
            <a:prstGeom prst="rect">
              <a:avLst/>
            </a:prstGeom>
            <a:noFill/>
            <a:ln>
              <a:noFill/>
            </a:ln>
          </p:spPr>
        </p:pic>
        <p:sp>
          <p:nvSpPr>
            <p:cNvPr id="422" name="Google Shape;422;p8"/>
            <p:cNvSpPr txBox="1"/>
            <p:nvPr/>
          </p:nvSpPr>
          <p:spPr>
            <a:xfrm>
              <a:off x="395536" y="1923678"/>
              <a:ext cx="1228943" cy="377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0" i="0" u="none" strike="noStrike" cap="none">
                  <a:solidFill>
                    <a:srgbClr val="FFFFFF"/>
                  </a:solidFill>
                  <a:latin typeface="Bebas Neue"/>
                  <a:ea typeface="Bebas Neue"/>
                  <a:cs typeface="Bebas Neue"/>
                  <a:sym typeface="Bebas Neue"/>
                </a:rPr>
                <a:t>Ben Cöppicus</a:t>
              </a:r>
              <a:endParaRPr sz="2667" b="0" i="0" u="none" strike="noStrike" cap="none">
                <a:solidFill>
                  <a:srgbClr val="FFFFFF"/>
                </a:solidFill>
                <a:latin typeface="Bebas Neue"/>
                <a:ea typeface="Bebas Neue"/>
                <a:cs typeface="Bebas Neue"/>
                <a:sym typeface="Bebas Neue"/>
              </a:endParaRPr>
            </a:p>
          </p:txBody>
        </p:sp>
        <p:sp>
          <p:nvSpPr>
            <p:cNvPr id="423" name="Google Shape;423;p8"/>
            <p:cNvSpPr txBox="1"/>
            <p:nvPr/>
          </p:nvSpPr>
          <p:spPr>
            <a:xfrm>
              <a:off x="406106" y="2323788"/>
              <a:ext cx="2520280" cy="553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933" b="0" i="0" u="none" strike="noStrike" cap="none" dirty="0">
                  <a:solidFill>
                    <a:srgbClr val="FFFFFF"/>
                  </a:solidFill>
                  <a:latin typeface="Open Sans"/>
                  <a:ea typeface="Open Sans"/>
                  <a:cs typeface="Open Sans"/>
                  <a:sym typeface="Open Sans"/>
                </a:rPr>
                <a:t>Anwendungsentwick</a:t>
              </a:r>
              <a:r>
                <a:rPr lang="de-DE" sz="933" dirty="0">
                  <a:solidFill>
                    <a:srgbClr val="FFFFFF"/>
                  </a:solidFill>
                  <a:latin typeface="Open Sans"/>
                  <a:ea typeface="Open Sans"/>
                  <a:cs typeface="Open Sans"/>
                  <a:sym typeface="Open Sans"/>
                </a:rPr>
                <a:t>ler, Autor und Dozent. Bekannt für meine IT Bücher und Seminare. Meine Spezialität liegt im Bereich Desktop und Cloud Entwicklung.</a:t>
              </a:r>
              <a:endParaRPr lang="de-DE" sz="933" b="0" i="0" u="none" strike="noStrike" cap="none" dirty="0">
                <a:solidFill>
                  <a:srgbClr val="FFFFFF"/>
                </a:solidFill>
                <a:latin typeface="Open Sans"/>
                <a:ea typeface="Open Sans"/>
                <a:cs typeface="Open Sans"/>
                <a:sym typeface="Open Sans"/>
              </a:endParaRPr>
            </a:p>
          </p:txBody>
        </p:sp>
        <p:cxnSp>
          <p:nvCxnSpPr>
            <p:cNvPr id="424" name="Google Shape;424;p8"/>
            <p:cNvCxnSpPr/>
            <p:nvPr/>
          </p:nvCxnSpPr>
          <p:spPr>
            <a:xfrm>
              <a:off x="514339" y="3507854"/>
              <a:ext cx="1969429" cy="0"/>
            </a:xfrm>
            <a:prstGeom prst="straightConnector1">
              <a:avLst/>
            </a:prstGeom>
            <a:noFill/>
            <a:ln w="9525" cap="flat" cmpd="sng">
              <a:solidFill>
                <a:schemeClr val="lt1">
                  <a:alpha val="20784"/>
                </a:schemeClr>
              </a:solidFill>
              <a:prstDash val="solid"/>
              <a:miter lim="800000"/>
              <a:headEnd type="none" w="sm" len="sm"/>
              <a:tailEnd type="none" w="sm" len="sm"/>
            </a:ln>
          </p:spPr>
        </p:cxnSp>
      </p:grpSp>
      <p:grpSp>
        <p:nvGrpSpPr>
          <p:cNvPr id="426" name="Google Shape;426;p8"/>
          <p:cNvGrpSpPr/>
          <p:nvPr/>
        </p:nvGrpSpPr>
        <p:grpSpPr>
          <a:xfrm>
            <a:off x="7822533" y="1118162"/>
            <a:ext cx="3650064" cy="1387958"/>
            <a:chOff x="5866900" y="838621"/>
            <a:chExt cx="2737548" cy="1040969"/>
          </a:xfrm>
        </p:grpSpPr>
        <p:sp>
          <p:nvSpPr>
            <p:cNvPr id="427" name="Google Shape;427;p8"/>
            <p:cNvSpPr txBox="1"/>
            <p:nvPr/>
          </p:nvSpPr>
          <p:spPr>
            <a:xfrm>
              <a:off x="6372200" y="915566"/>
              <a:ext cx="946413"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Erfahrungen</a:t>
              </a:r>
              <a:endParaRPr/>
            </a:p>
          </p:txBody>
        </p:sp>
        <p:sp>
          <p:nvSpPr>
            <p:cNvPr id="428" name="Google Shape;428;p8"/>
            <p:cNvSpPr txBox="1"/>
            <p:nvPr/>
          </p:nvSpPr>
          <p:spPr>
            <a:xfrm>
              <a:off x="6382865" y="1209821"/>
              <a:ext cx="2221583" cy="669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Mit Docker habe ich mich meine gesamte Zeit als Anwendungsentwickler beschäftigt. Von kleinen Projekten bis hin zu Umsetzun</a:t>
              </a:r>
              <a:r>
                <a:rPr lang="de-DE" sz="867" dirty="0">
                  <a:solidFill>
                    <a:srgbClr val="7F7F7F"/>
                  </a:solidFill>
                  <a:latin typeface="Open Sans"/>
                  <a:ea typeface="Open Sans"/>
                  <a:cs typeface="Open Sans"/>
                  <a:sym typeface="Open Sans"/>
                </a:rPr>
                <a:t>gen ganzer IT Projekte mit Docker.</a:t>
              </a:r>
              <a:endParaRPr lang="de-DE" sz="867" b="0" i="0" u="none" strike="noStrike" cap="none" dirty="0">
                <a:solidFill>
                  <a:srgbClr val="7F7F7F"/>
                </a:solidFill>
                <a:latin typeface="Open Sans"/>
                <a:ea typeface="Open Sans"/>
                <a:cs typeface="Open Sans"/>
                <a:sym typeface="Open Sans"/>
              </a:endParaRPr>
            </a:p>
          </p:txBody>
        </p:sp>
        <p:sp>
          <p:nvSpPr>
            <p:cNvPr id="429" name="Google Shape;429;p8"/>
            <p:cNvSpPr txBox="1"/>
            <p:nvPr/>
          </p:nvSpPr>
          <p:spPr>
            <a:xfrm>
              <a:off x="5866900" y="838621"/>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01.</a:t>
              </a:r>
              <a:endParaRPr sz="3200" b="0" i="0" u="none" strike="noStrike" cap="none">
                <a:solidFill>
                  <a:srgbClr val="ECECEC"/>
                </a:solidFill>
                <a:latin typeface="Bebas Neue"/>
                <a:ea typeface="Bebas Neue"/>
                <a:cs typeface="Bebas Neue"/>
                <a:sym typeface="Bebas Neue"/>
              </a:endParaRPr>
            </a:p>
          </p:txBody>
        </p:sp>
      </p:grpSp>
      <p:grpSp>
        <p:nvGrpSpPr>
          <p:cNvPr id="430" name="Google Shape;430;p8"/>
          <p:cNvGrpSpPr/>
          <p:nvPr/>
        </p:nvGrpSpPr>
        <p:grpSpPr>
          <a:xfrm>
            <a:off x="7859637" y="2750343"/>
            <a:ext cx="3650064" cy="987592"/>
            <a:chOff x="5894728" y="2062757"/>
            <a:chExt cx="2737548" cy="740694"/>
          </a:xfrm>
        </p:grpSpPr>
        <p:sp>
          <p:nvSpPr>
            <p:cNvPr id="431" name="Google Shape;431;p8"/>
            <p:cNvSpPr txBox="1"/>
            <p:nvPr/>
          </p:nvSpPr>
          <p:spPr>
            <a:xfrm>
              <a:off x="6400028" y="2139702"/>
              <a:ext cx="1426112"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Stärken &amp; Schwächen</a:t>
              </a:r>
              <a:endParaRPr/>
            </a:p>
          </p:txBody>
        </p:sp>
        <p:sp>
          <p:nvSpPr>
            <p:cNvPr id="432" name="Google Shape;432;p8"/>
            <p:cNvSpPr txBox="1"/>
            <p:nvPr/>
          </p:nvSpPr>
          <p:spPr>
            <a:xfrm>
              <a:off x="6410693" y="2433957"/>
              <a:ext cx="2221583"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Anwendungsentwickler, Autor und Dozent für Desktop, Cloud und Anwendungsentwicklung</a:t>
              </a:r>
              <a:endParaRPr lang="de-DE" sz="867" b="0" i="0" u="none" strike="noStrike" cap="none" dirty="0">
                <a:solidFill>
                  <a:srgbClr val="7F7F7F"/>
                </a:solidFill>
                <a:latin typeface="Open Sans"/>
                <a:ea typeface="Open Sans"/>
                <a:cs typeface="Open Sans"/>
                <a:sym typeface="Open Sans"/>
              </a:endParaRPr>
            </a:p>
          </p:txBody>
        </p:sp>
        <p:sp>
          <p:nvSpPr>
            <p:cNvPr id="433" name="Google Shape;433;p8"/>
            <p:cNvSpPr txBox="1"/>
            <p:nvPr/>
          </p:nvSpPr>
          <p:spPr>
            <a:xfrm>
              <a:off x="5894728" y="2062757"/>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02.</a:t>
              </a:r>
              <a:endParaRPr sz="3200" b="0" i="0" u="none" strike="noStrike" cap="none">
                <a:solidFill>
                  <a:srgbClr val="ECECEC"/>
                </a:solidFill>
                <a:latin typeface="Bebas Neue"/>
                <a:ea typeface="Bebas Neue"/>
                <a:cs typeface="Bebas Neue"/>
                <a:sym typeface="Bebas Neue"/>
              </a:endParaRPr>
            </a:p>
          </p:txBody>
        </p:sp>
      </p:grpSp>
      <p:grpSp>
        <p:nvGrpSpPr>
          <p:cNvPr id="434" name="Google Shape;434;p8"/>
          <p:cNvGrpSpPr/>
          <p:nvPr/>
        </p:nvGrpSpPr>
        <p:grpSpPr>
          <a:xfrm>
            <a:off x="7918544" y="4327157"/>
            <a:ext cx="3650064" cy="1187775"/>
            <a:chOff x="5938908" y="3245370"/>
            <a:chExt cx="2737548" cy="890832"/>
          </a:xfrm>
        </p:grpSpPr>
        <p:sp>
          <p:nvSpPr>
            <p:cNvPr id="435" name="Google Shape;435;p8"/>
            <p:cNvSpPr txBox="1"/>
            <p:nvPr/>
          </p:nvSpPr>
          <p:spPr>
            <a:xfrm>
              <a:off x="6444208" y="3322315"/>
              <a:ext cx="1512674"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Derzeitiger Werdegang</a:t>
              </a:r>
              <a:endParaRPr/>
            </a:p>
          </p:txBody>
        </p:sp>
        <p:sp>
          <p:nvSpPr>
            <p:cNvPr id="436" name="Google Shape;436;p8"/>
            <p:cNvSpPr txBox="1"/>
            <p:nvPr/>
          </p:nvSpPr>
          <p:spPr>
            <a:xfrm>
              <a:off x="6454873" y="3616570"/>
              <a:ext cx="2221583"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Derzeitig arbeite ich als Anwendungsentwickler bei der GUS ERP. Zudem bin ich selbständiger Autor und Dozent.</a:t>
              </a:r>
            </a:p>
          </p:txBody>
        </p:sp>
        <p:sp>
          <p:nvSpPr>
            <p:cNvPr id="437" name="Google Shape;437;p8"/>
            <p:cNvSpPr txBox="1"/>
            <p:nvPr/>
          </p:nvSpPr>
          <p:spPr>
            <a:xfrm>
              <a:off x="5938908" y="3245370"/>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03.</a:t>
              </a:r>
              <a:endParaRPr sz="3200" b="0" i="0" u="none" strike="noStrike" cap="none">
                <a:solidFill>
                  <a:srgbClr val="ECECEC"/>
                </a:solidFill>
                <a:latin typeface="Bebas Neue"/>
                <a:ea typeface="Bebas Neue"/>
                <a:cs typeface="Bebas Neue"/>
                <a:sym typeface="Bebas Neue"/>
              </a:endParaRPr>
            </a:p>
          </p:txBody>
        </p:sp>
      </p:grpSp>
      <p:grpSp>
        <p:nvGrpSpPr>
          <p:cNvPr id="438" name="Google Shape;438;p8"/>
          <p:cNvGrpSpPr/>
          <p:nvPr/>
        </p:nvGrpSpPr>
        <p:grpSpPr>
          <a:xfrm>
            <a:off x="11319310" y="359343"/>
            <a:ext cx="603183" cy="603183"/>
            <a:chOff x="8489482" y="269507"/>
            <a:chExt cx="452387" cy="452387"/>
          </a:xfrm>
        </p:grpSpPr>
        <p:sp>
          <p:nvSpPr>
            <p:cNvPr id="439" name="Google Shape;439;p8"/>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0" name="Google Shape;440;p8"/>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9</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420"/>
                                        </p:tgtEl>
                                        <p:attrNameLst>
                                          <p:attrName>style.visibility</p:attrName>
                                        </p:attrNameLst>
                                      </p:cBhvr>
                                      <p:to>
                                        <p:strVal val="visible"/>
                                      </p:to>
                                    </p:set>
                                    <p:anim calcmode="lin" valueType="num">
                                      <p:cBhvr additive="base">
                                        <p:cTn id="14" dur="500"/>
                                        <p:tgtEl>
                                          <p:spTgt spid="420"/>
                                        </p:tgtEl>
                                        <p:attrNameLst>
                                          <p:attrName>ppt_w</p:attrName>
                                        </p:attrNameLst>
                                      </p:cBhvr>
                                      <p:tavLst>
                                        <p:tav tm="0">
                                          <p:val>
                                            <p:strVal val="0"/>
                                          </p:val>
                                        </p:tav>
                                        <p:tav tm="100000">
                                          <p:val>
                                            <p:strVal val="#ppt_w"/>
                                          </p:val>
                                        </p:tav>
                                      </p:tavLst>
                                    </p:anim>
                                    <p:anim calcmode="lin" valueType="num">
                                      <p:cBhvr additive="base">
                                        <p:cTn id="15" dur="500"/>
                                        <p:tgtEl>
                                          <p:spTgt spid="420"/>
                                        </p:tgtEl>
                                        <p:attrNameLst>
                                          <p:attrName>ppt_h</p:attrName>
                                        </p:attrNameLst>
                                      </p:cBhvr>
                                      <p:tavLst>
                                        <p:tav tm="0">
                                          <p:val>
                                            <p:strVal val="0"/>
                                          </p:val>
                                        </p:tav>
                                        <p:tav tm="100000">
                                          <p:val>
                                            <p:strVal val="#ppt_h"/>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500"/>
                                        <p:tgtEl>
                                          <p:spTgt spid="4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500"/>
                                        <p:tgtEl>
                                          <p:spTgt spid="4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9" name="TextBox 8"/>
            <p:cNvSpPr txBox="1"/>
            <p:nvPr/>
          </p:nvSpPr>
          <p:spPr>
            <a:xfrm>
              <a:off x="4273033" y="1290891"/>
              <a:ext cx="68913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Base Image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Jedes Image wird von einem Base Image aufgebaut. Dies ist der Grundbaustein von dem aus das gesamte Image aus existiert. In vielen Fällen ist dies ein Linux Image.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Viele Unternehmen benutzen ihre eigenen Images als Grundlage.</a:t>
              </a:r>
            </a:p>
          </p:txBody>
        </p:sp>
        <p:sp>
          <p:nvSpPr>
            <p:cNvPr id="11" name="TextBox 10"/>
            <p:cNvSpPr txBox="1"/>
            <p:nvPr/>
          </p:nvSpPr>
          <p:spPr>
            <a:xfrm>
              <a:off x="5940152"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6727834" y="1290891"/>
              <a:ext cx="945211"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Work Directory</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Sobald die Anwendungs-Dateien in das Image kopiert wurden, wird meistens eine WORKDIR gesetzt.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mag nicht bei allen Images unbedingt geschehen.</a:t>
              </a:r>
            </a:p>
          </p:txBody>
        </p:sp>
        <p:sp>
          <p:nvSpPr>
            <p:cNvPr id="16" name="TextBox 15"/>
            <p:cNvSpPr txBox="1"/>
            <p:nvPr/>
          </p:nvSpPr>
          <p:spPr>
            <a:xfrm>
              <a:off x="8394953" y="1033293"/>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828593"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Run Command</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95410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Unabhängig der Image Variante ist es meistens der Fall das Befehle beim erstellen des Images ausgeführt werden müssen.</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Sei es nun über den RUN eigenen Befehl oder mittels CMD oder BASH.</a:t>
              </a:r>
            </a:p>
          </p:txBody>
        </p:sp>
        <p:sp>
          <p:nvSpPr>
            <p:cNvPr id="21" name="TextBox 20"/>
            <p:cNvSpPr txBox="1"/>
            <p:nvPr/>
          </p:nvSpPr>
          <p:spPr>
            <a:xfrm>
              <a:off x="5940152"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4" name="TextBox 23"/>
            <p:cNvSpPr txBox="1"/>
            <p:nvPr/>
          </p:nvSpPr>
          <p:spPr>
            <a:xfrm>
              <a:off x="6727834" y="3235107"/>
              <a:ext cx="711974" cy="25391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Entrypoint</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5" name="TextBox 24"/>
            <p:cNvSpPr txBox="1"/>
            <p:nvPr/>
          </p:nvSpPr>
          <p:spPr>
            <a:xfrm>
              <a:off x="6738499" y="3529362"/>
              <a:ext cx="2088502" cy="65383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Mache Anwendungen,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z.b</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Spring Boot brauchen einen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Entrypoint</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meistens ein Skript welches nach Einrichtung des Images beim erstellen des Containers gestartet werden kann.</a:t>
              </a:r>
            </a:p>
          </p:txBody>
        </p:sp>
        <p:sp>
          <p:nvSpPr>
            <p:cNvPr id="26" name="TextBox 25"/>
            <p:cNvSpPr txBox="1"/>
            <p:nvPr/>
          </p:nvSpPr>
          <p:spPr>
            <a:xfrm>
              <a:off x="8394953" y="2977509"/>
              <a:ext cx="491962" cy="50008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4</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90</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pic>
        <p:nvPicPr>
          <p:cNvPr id="32" name="Bildplatzhalter 5">
            <a:extLst>
              <a:ext uri="{FF2B5EF4-FFF2-40B4-BE49-F238E27FC236}">
                <a16:creationId xmlns:a16="http://schemas.microsoft.com/office/drawing/2014/main" id="{8783292A-1112-F4A5-F390-12C4D8F552C2}"/>
              </a:ext>
            </a:extLst>
          </p:cNvPr>
          <p:cNvPicPr>
            <a:picLocks noGrp="1" noChangeAspect="1"/>
          </p:cNvPicPr>
          <p:nvPr>
            <p:ph type="pic" sz="quarter" idx="10"/>
          </p:nvPr>
        </p:nvPicPr>
        <p:blipFill rotWithShape="1">
          <a:blip r:embed="rId2"/>
          <a:srcRect r="55274"/>
          <a:stretch/>
        </p:blipFill>
        <p:spPr>
          <a:xfrm>
            <a:off x="0" y="0"/>
            <a:ext cx="5327650" cy="6858000"/>
          </a:xfrm>
        </p:spPr>
      </p:pic>
    </p:spTree>
    <p:extLst>
      <p:ext uri="{BB962C8B-B14F-4D97-AF65-F5344CB8AC3E}">
        <p14:creationId xmlns:p14="http://schemas.microsoft.com/office/powerpoint/2010/main" val="29322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764802" y="1391793"/>
            <a:ext cx="6030187" cy="1364694"/>
            <a:chOff x="4211960" y="2931790"/>
            <a:chExt cx="2238777" cy="1109867"/>
          </a:xfrm>
        </p:grpSpPr>
        <p:sp>
          <p:nvSpPr>
            <p:cNvPr id="17" name="Прямоугольник 16"/>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18"/>
            <p:cNvSpPr txBox="1"/>
            <p:nvPr/>
          </p:nvSpPr>
          <p:spPr>
            <a:xfrm>
              <a:off x="4273033" y="3235107"/>
              <a:ext cx="341130"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Base Image</a:t>
              </a:r>
              <a:endParaRPr kumimoji="0" lang="ru-RU"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0" name="TextBox 19"/>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 ist die Grundlage auf die unsere Anwendung laufen wird. Es ist zwingend nötig ein Base Image zu haben.</a:t>
              </a:r>
            </a:p>
          </p:txBody>
        </p:sp>
        <p:sp>
          <p:nvSpPr>
            <p:cNvPr id="21" name="TextBox 20"/>
            <p:cNvSpPr txBox="1"/>
            <p:nvPr/>
          </p:nvSpPr>
          <p:spPr>
            <a:xfrm>
              <a:off x="6188585" y="2977509"/>
              <a:ext cx="243529" cy="500089"/>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1</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91</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31" name="Группа 3">
            <a:extLst>
              <a:ext uri="{FF2B5EF4-FFF2-40B4-BE49-F238E27FC236}">
                <a16:creationId xmlns:a16="http://schemas.microsoft.com/office/drawing/2014/main" id="{2C8E88E8-CAA9-86A5-CAB5-08977E2D1BDE}"/>
              </a:ext>
            </a:extLst>
          </p:cNvPr>
          <p:cNvGrpSpPr/>
          <p:nvPr/>
        </p:nvGrpSpPr>
        <p:grpSpPr>
          <a:xfrm>
            <a:off x="5764801" y="3065875"/>
            <a:ext cx="6030187" cy="1364694"/>
            <a:chOff x="4211960" y="2931790"/>
            <a:chExt cx="2238777" cy="1109867"/>
          </a:xfrm>
        </p:grpSpPr>
        <p:sp>
          <p:nvSpPr>
            <p:cNvPr id="32" name="Прямоугольник 16">
              <a:extLst>
                <a:ext uri="{FF2B5EF4-FFF2-40B4-BE49-F238E27FC236}">
                  <a16:creationId xmlns:a16="http://schemas.microsoft.com/office/drawing/2014/main" id="{AA943A10-7C0E-33B1-9BF6-9982AE8DDD87}"/>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3" name="Прямоугольник 17">
              <a:extLst>
                <a:ext uri="{FF2B5EF4-FFF2-40B4-BE49-F238E27FC236}">
                  <a16:creationId xmlns:a16="http://schemas.microsoft.com/office/drawing/2014/main" id="{7A16DFE3-FA50-B3EF-D062-D0E9F7F69BFC}"/>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4" name="TextBox 18">
              <a:extLst>
                <a:ext uri="{FF2B5EF4-FFF2-40B4-BE49-F238E27FC236}">
                  <a16:creationId xmlns:a16="http://schemas.microsoft.com/office/drawing/2014/main" id="{07D96B32-E016-6B53-5CB4-72511869D675}"/>
                </a:ext>
              </a:extLst>
            </p:cNvPr>
            <p:cNvSpPr txBox="1"/>
            <p:nvPr/>
          </p:nvSpPr>
          <p:spPr>
            <a:xfrm>
              <a:off x="4273033" y="3235107"/>
              <a:ext cx="592277"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Anwendungs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Schicht</a:t>
              </a:r>
            </a:p>
          </p:txBody>
        </p:sp>
        <p:sp>
          <p:nvSpPr>
            <p:cNvPr id="35" name="TextBox 19">
              <a:extLst>
                <a:ext uri="{FF2B5EF4-FFF2-40B4-BE49-F238E27FC236}">
                  <a16:creationId xmlns:a16="http://schemas.microsoft.com/office/drawing/2014/main" id="{29431333-567A-2EA1-2B4E-88411F4A2A8B}"/>
                </a:ext>
              </a:extLst>
            </p:cNvPr>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tatsächliche Anwendung die im Image und später im Container ausgeführt werden soll ist teil 1 eines jeden Images.</a:t>
              </a:r>
            </a:p>
          </p:txBody>
        </p:sp>
        <p:sp>
          <p:nvSpPr>
            <p:cNvPr id="36" name="TextBox 20">
              <a:extLst>
                <a:ext uri="{FF2B5EF4-FFF2-40B4-BE49-F238E27FC236}">
                  <a16:creationId xmlns:a16="http://schemas.microsoft.com/office/drawing/2014/main" id="{8751D7EF-CB6E-E8AD-0A21-EA99750806A5}"/>
                </a:ext>
              </a:extLst>
            </p:cNvPr>
            <p:cNvSpPr txBox="1"/>
            <p:nvPr/>
          </p:nvSpPr>
          <p:spPr>
            <a:xfrm>
              <a:off x="6188585" y="2977509"/>
              <a:ext cx="243529" cy="542278"/>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2</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grpSp>
        <p:nvGrpSpPr>
          <p:cNvPr id="37" name="Группа 3">
            <a:extLst>
              <a:ext uri="{FF2B5EF4-FFF2-40B4-BE49-F238E27FC236}">
                <a16:creationId xmlns:a16="http://schemas.microsoft.com/office/drawing/2014/main" id="{0A290C19-138B-EA9C-6DAA-80818BB862D8}"/>
              </a:ext>
            </a:extLst>
          </p:cNvPr>
          <p:cNvGrpSpPr/>
          <p:nvPr/>
        </p:nvGrpSpPr>
        <p:grpSpPr>
          <a:xfrm>
            <a:off x="5746488" y="4739957"/>
            <a:ext cx="6030187" cy="1364694"/>
            <a:chOff x="4211960" y="2931790"/>
            <a:chExt cx="2238777" cy="1109867"/>
          </a:xfrm>
        </p:grpSpPr>
        <p:sp>
          <p:nvSpPr>
            <p:cNvPr id="38" name="Прямоугольник 16">
              <a:extLst>
                <a:ext uri="{FF2B5EF4-FFF2-40B4-BE49-F238E27FC236}">
                  <a16:creationId xmlns:a16="http://schemas.microsoft.com/office/drawing/2014/main" id="{FD39293F-65A2-718E-4008-3BD8E3B80E45}"/>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9" name="Прямоугольник 17">
              <a:extLst>
                <a:ext uri="{FF2B5EF4-FFF2-40B4-BE49-F238E27FC236}">
                  <a16:creationId xmlns:a16="http://schemas.microsoft.com/office/drawing/2014/main" id="{44BB9DE5-A776-D07C-F3E6-3488C7722C7F}"/>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0" name="TextBox 18">
              <a:extLst>
                <a:ext uri="{FF2B5EF4-FFF2-40B4-BE49-F238E27FC236}">
                  <a16:creationId xmlns:a16="http://schemas.microsoft.com/office/drawing/2014/main" id="{BF189BEC-5F7C-5022-4081-E2573F908A42}"/>
                </a:ext>
              </a:extLst>
            </p:cNvPr>
            <p:cNvSpPr txBox="1"/>
            <p:nvPr/>
          </p:nvSpPr>
          <p:spPr>
            <a:xfrm>
              <a:off x="4273033" y="3235107"/>
              <a:ext cx="666073" cy="27533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Konfigurations</a:t>
              </a:r>
              <a:r>
                <a:rPr kumimoji="0" lang="de-DE"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 Schicht</a:t>
              </a:r>
            </a:p>
          </p:txBody>
        </p:sp>
        <p:sp>
          <p:nvSpPr>
            <p:cNvPr id="41" name="TextBox 19">
              <a:extLst>
                <a:ext uri="{FF2B5EF4-FFF2-40B4-BE49-F238E27FC236}">
                  <a16:creationId xmlns:a16="http://schemas.microsoft.com/office/drawing/2014/main" id="{FCC0A87F-3BA6-75EC-D722-2F0923F27468}"/>
                </a:ext>
              </a:extLst>
            </p:cNvPr>
            <p:cNvSpPr txBox="1"/>
            <p:nvPr/>
          </p:nvSpPr>
          <p:spPr>
            <a:xfrm>
              <a:off x="4283698" y="3529362"/>
              <a:ext cx="2088502" cy="3833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Diese Schicht ist die Schicht die wir beim starten des Images hinzufügen. Welche Ports soll die Anwendung bekommen, welche Recht. Im allgemeinen ist dies die Schicht in der Docker ins spiel kommt.</a:t>
              </a:r>
            </a:p>
          </p:txBody>
        </p:sp>
        <p:sp>
          <p:nvSpPr>
            <p:cNvPr id="42" name="TextBox 20">
              <a:extLst>
                <a:ext uri="{FF2B5EF4-FFF2-40B4-BE49-F238E27FC236}">
                  <a16:creationId xmlns:a16="http://schemas.microsoft.com/office/drawing/2014/main" id="{32E994C5-3D15-3946-A5DE-5382DE68B993}"/>
                </a:ext>
              </a:extLst>
            </p:cNvPr>
            <p:cNvSpPr txBox="1"/>
            <p:nvPr/>
          </p:nvSpPr>
          <p:spPr>
            <a:xfrm>
              <a:off x="6188585" y="2977509"/>
              <a:ext cx="243529" cy="542278"/>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0</a:t>
              </a:r>
              <a:r>
                <a:rPr kumimoji="0" lang="en-US"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3</a:t>
              </a:r>
              <a:r>
                <a:rPr kumimoji="0" lang="ru-RU" sz="3733" b="0" i="0" u="none" strike="noStrike" kern="1200" cap="none" spc="0" normalizeH="0" baseline="0" noProof="0" dirty="0">
                  <a:ln>
                    <a:noFill/>
                  </a:ln>
                  <a:solidFill>
                    <a:srgbClr val="ECECEC"/>
                  </a:solidFill>
                  <a:effectLst/>
                  <a:uLnTx/>
                  <a:uFillTx/>
                  <a:latin typeface="Bebas Neue" charset="0"/>
                  <a:ea typeface="Bebas Neue" charset="0"/>
                  <a:cs typeface="Bebas Neue" charset="0"/>
                  <a:sym typeface="Arial"/>
                </a:rPr>
                <a:t>.</a:t>
              </a:r>
            </a:p>
          </p:txBody>
        </p:sp>
      </p:grpSp>
      <p:pic>
        <p:nvPicPr>
          <p:cNvPr id="25" name="Bildplatzhalter 5">
            <a:extLst>
              <a:ext uri="{FF2B5EF4-FFF2-40B4-BE49-F238E27FC236}">
                <a16:creationId xmlns:a16="http://schemas.microsoft.com/office/drawing/2014/main" id="{A51A8D62-6D96-40CF-D6E2-2D389B2E85BF}"/>
              </a:ext>
            </a:extLst>
          </p:cNvPr>
          <p:cNvPicPr>
            <a:picLocks noGrp="1" noChangeAspect="1"/>
          </p:cNvPicPr>
          <p:nvPr>
            <p:ph type="pic" sz="quarter" idx="10"/>
          </p:nvPr>
        </p:nvPicPr>
        <p:blipFill rotWithShape="1">
          <a:blip r:embed="rId2"/>
          <a:srcRect l="-90" r="55364"/>
          <a:stretch/>
        </p:blipFill>
        <p:spPr>
          <a:xfrm>
            <a:off x="0" y="0"/>
            <a:ext cx="5327650" cy="6858000"/>
          </a:xfrm>
        </p:spPr>
      </p:pic>
    </p:spTree>
    <p:extLst>
      <p:ext uri="{BB962C8B-B14F-4D97-AF65-F5344CB8AC3E}">
        <p14:creationId xmlns:p14="http://schemas.microsoft.com/office/powerpoint/2010/main" val="39019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734EDD1-9D65-C936-0231-445DC5B684A9}"/>
              </a:ext>
            </a:extLst>
          </p:cNvPr>
          <p:cNvPicPr>
            <a:picLocks noChangeAspect="1"/>
          </p:cNvPicPr>
          <p:nvPr/>
        </p:nvPicPr>
        <p:blipFill>
          <a:blip r:embed="rId2"/>
          <a:stretch>
            <a:fillRect/>
          </a:stretch>
        </p:blipFill>
        <p:spPr>
          <a:xfrm>
            <a:off x="643467" y="723624"/>
            <a:ext cx="10905066" cy="5410750"/>
          </a:xfrm>
          <a:prstGeom prst="rect">
            <a:avLst/>
          </a:prstGeom>
        </p:spPr>
      </p:pic>
    </p:spTree>
    <p:extLst>
      <p:ext uri="{BB962C8B-B14F-4D97-AF65-F5344CB8AC3E}">
        <p14:creationId xmlns:p14="http://schemas.microsoft.com/office/powerpoint/2010/main" val="3154427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06F0FC0-1059-312D-2EE0-AEBD69FEED02}"/>
              </a:ext>
            </a:extLst>
          </p:cNvPr>
          <p:cNvPicPr>
            <a:picLocks noChangeAspect="1"/>
          </p:cNvPicPr>
          <p:nvPr/>
        </p:nvPicPr>
        <p:blipFill>
          <a:blip r:embed="rId2"/>
          <a:stretch>
            <a:fillRect/>
          </a:stretch>
        </p:blipFill>
        <p:spPr>
          <a:xfrm>
            <a:off x="2150374" y="643466"/>
            <a:ext cx="7891252" cy="5571067"/>
          </a:xfrm>
          <a:prstGeom prst="rect">
            <a:avLst/>
          </a:prstGeom>
        </p:spPr>
      </p:pic>
    </p:spTree>
    <p:extLst>
      <p:ext uri="{BB962C8B-B14F-4D97-AF65-F5344CB8AC3E}">
        <p14:creationId xmlns:p14="http://schemas.microsoft.com/office/powerpoint/2010/main" val="32862472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192173" cy="523220"/>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Image Construction und Scanning</a:t>
            </a:r>
          </a:p>
        </p:txBody>
      </p:sp>
      <p:sp>
        <p:nvSpPr>
          <p:cNvPr id="8" name="TextBox 7"/>
          <p:cNvSpPr txBox="1"/>
          <p:nvPr/>
        </p:nvSpPr>
        <p:spPr>
          <a:xfrm>
            <a:off x="585050" y="3969308"/>
            <a:ext cx="2999398" cy="36728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333"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Praktische Umsetzung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descr="Ein Bild, das Person, draußen, stehend enthält.&#10;&#10;Automatisch generierte Beschreibung">
            <a:extLst>
              <a:ext uri="{FF2B5EF4-FFF2-40B4-BE49-F238E27FC236}">
                <a16:creationId xmlns:a16="http://schemas.microsoft.com/office/drawing/2014/main" id="{E581A373-707F-C497-2E22-4858612FE4F2}"/>
              </a:ext>
            </a:extLst>
          </p:cNvPr>
          <p:cNvPicPr>
            <a:picLocks noGrp="1" noChangeAspect="1"/>
          </p:cNvPicPr>
          <p:nvPr>
            <p:ph type="pic" sz="quarter" idx="10"/>
          </p:nvPr>
        </p:nvPicPr>
        <p:blipFill>
          <a:blip r:embed="rId3"/>
          <a:srcRect l="23003" r="23003"/>
          <a:stretch>
            <a:fillRect/>
          </a:stretch>
        </p:blipFill>
        <p:spPr>
          <a:xfrm>
            <a:off x="4702175" y="0"/>
            <a:ext cx="7489825" cy="6858000"/>
          </a:xfrm>
        </p:spPr>
      </p:pic>
    </p:spTree>
    <p:extLst>
      <p:ext uri="{BB962C8B-B14F-4D97-AF65-F5344CB8AC3E}">
        <p14:creationId xmlns:p14="http://schemas.microsoft.com/office/powerpoint/2010/main" val="76655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nthält.&#10;&#10;Automatisch generierte Beschreibung">
            <a:extLst>
              <a:ext uri="{FF2B5EF4-FFF2-40B4-BE49-F238E27FC236}">
                <a16:creationId xmlns:a16="http://schemas.microsoft.com/office/drawing/2014/main" id="{06309D90-7D58-8DAE-1619-B7F44E43AF07}"/>
              </a:ext>
            </a:extLst>
          </p:cNvPr>
          <p:cNvPicPr>
            <a:picLocks noGrp="1" noChangeAspect="1"/>
          </p:cNvPicPr>
          <p:nvPr>
            <p:ph type="pic" sz="quarter" idx="10"/>
          </p:nvPr>
        </p:nvPicPr>
        <p:blipFill rotWithShape="1">
          <a:blip r:embed="rId2"/>
          <a:srcRect l="-4444" t="-48780" r="-23443" b="-46045"/>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3058851" cy="50276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Übung macht den Meister</a:t>
            </a:r>
          </a:p>
        </p:txBody>
      </p:sp>
      <p:grpSp>
        <p:nvGrpSpPr>
          <p:cNvPr id="2" name="Группа 1"/>
          <p:cNvGrpSpPr/>
          <p:nvPr/>
        </p:nvGrpSpPr>
        <p:grpSpPr>
          <a:xfrm>
            <a:off x="6812355" y="2671598"/>
            <a:ext cx="4325098" cy="892554"/>
            <a:chOff x="5094356" y="2262116"/>
            <a:chExt cx="3243823"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6" name="TextBox 5"/>
            <p:cNvSpPr txBox="1"/>
            <p:nvPr/>
          </p:nvSpPr>
          <p:spPr>
            <a:xfrm>
              <a:off x="5571234" y="2283718"/>
              <a:ext cx="677108"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GB" sz="16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Recherche</a:t>
              </a:r>
            </a:p>
          </p:txBody>
        </p:sp>
        <p:sp>
          <p:nvSpPr>
            <p:cNvPr id="7" name="TextBox 6"/>
            <p:cNvSpPr txBox="1"/>
            <p:nvPr/>
          </p:nvSpPr>
          <p:spPr>
            <a:xfrm>
              <a:off x="5581899" y="2577973"/>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Suchen Sie sich ein paar Images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herraus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die Sie selber häufig verwenden und schreiben Sie sich dies auf.</a:t>
              </a:r>
            </a:p>
          </p:txBody>
        </p:sp>
        <p:sp>
          <p:nvSpPr>
            <p:cNvPr id="21" name="TextBox 20"/>
            <p:cNvSpPr txBox="1"/>
            <p:nvPr/>
          </p:nvSpPr>
          <p:spPr>
            <a:xfrm>
              <a:off x="5148108" y="2330616"/>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26" name="TextBox 25"/>
            <p:cNvSpPr txBox="1"/>
            <p:nvPr/>
          </p:nvSpPr>
          <p:spPr>
            <a:xfrm>
              <a:off x="5571234" y="3213599"/>
              <a:ext cx="542456"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Testen</a:t>
              </a:r>
            </a:p>
          </p:txBody>
        </p:sp>
        <p:sp>
          <p:nvSpPr>
            <p:cNvPr id="27" name="TextBox 26"/>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ihre aufgeschrieben Images, finden Sie zudem heraus wie es möglich ist mehr Informationen auszulesen.</a:t>
              </a:r>
            </a:p>
          </p:txBody>
        </p:sp>
        <p:sp>
          <p:nvSpPr>
            <p:cNvPr id="28" name="TextBox 27"/>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779300"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Diskussion</a:t>
              </a: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Diskutieren Sie wie sie diese Form der Testung automatisieren können.</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488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1368404"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Content Trust</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1067" kern="1200" dirty="0">
                  <a:solidFill>
                    <a:srgbClr val="FFFFFF"/>
                  </a:solidFill>
                  <a:latin typeface="Open Sans" charset="0"/>
                  <a:ea typeface="Open Sans" charset="0"/>
                  <a:cs typeface="Open Sans" charset="0"/>
                </a:rPr>
                <a:t>Was ist das</a:t>
              </a:r>
              <a:endPar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endParaRPr>
            </a:p>
          </p:txBody>
        </p:sp>
      </p:grpSp>
      <p:pic>
        <p:nvPicPr>
          <p:cNvPr id="8" name="Bildplatzhalter 7">
            <a:extLst>
              <a:ext uri="{FF2B5EF4-FFF2-40B4-BE49-F238E27FC236}">
                <a16:creationId xmlns:a16="http://schemas.microsoft.com/office/drawing/2014/main" id="{6A74E78E-67B7-5A9C-FE39-06BA02FF5B7E}"/>
              </a:ext>
            </a:extLst>
          </p:cNvPr>
          <p:cNvPicPr>
            <a:picLocks noGrp="1" noChangeAspect="1"/>
          </p:cNvPicPr>
          <p:nvPr>
            <p:ph type="pic" sz="quarter" idx="10"/>
          </p:nvPr>
        </p:nvPicPr>
        <p:blipFill rotWithShape="1">
          <a:blip r:embed="rId3"/>
          <a:srcRect l="-19324" t="13604" r="-17007" b="12933"/>
          <a:stretch/>
        </p:blipFill>
        <p:spPr>
          <a:xfrm>
            <a:off x="0" y="0"/>
            <a:ext cx="12192000" cy="4869160"/>
          </a:xfrm>
          <a:solidFill>
            <a:schemeClr val="bg1"/>
          </a:solidFill>
        </p:spPr>
      </p:pic>
    </p:spTree>
    <p:extLst>
      <p:ext uri="{BB962C8B-B14F-4D97-AF65-F5344CB8AC3E}">
        <p14:creationId xmlns:p14="http://schemas.microsoft.com/office/powerpoint/2010/main" val="269937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3"/>
          <a:srcRect l="11318" t="-5680" r="13093" b="-5680"/>
          <a:stretch/>
        </p:blipFill>
        <p:spPr>
          <a:xfrm>
            <a:off x="0" y="0"/>
            <a:ext cx="7603957" cy="6858000"/>
          </a:xfrm>
          <a:solidFill>
            <a:schemeClr val="bg1"/>
          </a:solidFill>
        </p:spPr>
      </p:pic>
      <p:sp>
        <p:nvSpPr>
          <p:cNvPr id="6" name="TextBox 5"/>
          <p:cNvSpPr txBox="1"/>
          <p:nvPr/>
        </p:nvSpPr>
        <p:spPr>
          <a:xfrm>
            <a:off x="7997394" y="2049482"/>
            <a:ext cx="1494320"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Content Trust</a:t>
            </a:r>
          </a:p>
        </p:txBody>
      </p:sp>
      <p:sp>
        <p:nvSpPr>
          <p:cNvPr id="7" name="TextBox 6"/>
          <p:cNvSpPr txBox="1"/>
          <p:nvPr/>
        </p:nvSpPr>
        <p:spPr>
          <a:xfrm>
            <a:off x="7997394" y="2620323"/>
            <a:ext cx="3925099" cy="1792478"/>
          </a:xfrm>
          <a:prstGeom prst="rect">
            <a:avLst/>
          </a:prstGeom>
          <a:noFill/>
        </p:spPr>
        <p:txBody>
          <a:bodyPr wrap="square" rtlCol="0">
            <a:spAutoFit/>
          </a:bodyPr>
          <a:lstStyle/>
          <a:p>
            <a:pPr lvl="0" defTabSz="914377">
              <a:lnSpc>
                <a:spcPct val="150000"/>
              </a:lnSpc>
              <a:buClrTx/>
            </a:pPr>
            <a:r>
              <a:rPr lang="en-GB" sz="933" kern="1200" dirty="0">
                <a:solidFill>
                  <a:srgbClr val="FFFFFF">
                    <a:lumMod val="50000"/>
                  </a:srgbClr>
                </a:solidFill>
                <a:latin typeface="Open Sans" charset="0"/>
                <a:ea typeface="Open Sans" charset="0"/>
                <a:cs typeface="Open Sans" charset="0"/>
              </a:rPr>
              <a:t>When transferring data among networked systems, trust is a central concern. In particular, when communicating over an untrusted medium such as the internet, it is critical to ensure the integrity and the publisher of all the data a system operates on. You use the Docker Engine to push and pull images (data) to a public or private registry. Content trust gives you the ability to verify both the integrity and the publisher of all the data received from a registry over any channel.</a:t>
            </a:r>
            <a:endParaRPr kumimoji="0" lang="ru-RU"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650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80"/>
            <a:ext cx="3622268" cy="739085"/>
            <a:chOff x="465411" y="3651870"/>
            <a:chExt cx="2716702" cy="554314"/>
          </a:xfrm>
        </p:grpSpPr>
        <p:sp>
          <p:nvSpPr>
            <p:cNvPr id="7" name="TextBox 6"/>
            <p:cNvSpPr txBox="1"/>
            <p:nvPr/>
          </p:nvSpPr>
          <p:spPr>
            <a:xfrm>
              <a:off x="467544" y="3651870"/>
              <a:ext cx="1368404"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Content Trust</a:t>
              </a:r>
            </a:p>
          </p:txBody>
        </p:sp>
        <p:sp>
          <p:nvSpPr>
            <p:cNvPr id="9" name="TextBox 8"/>
            <p:cNvSpPr txBox="1"/>
            <p:nvPr/>
          </p:nvSpPr>
          <p:spPr>
            <a:xfrm>
              <a:off x="465411" y="3971840"/>
              <a:ext cx="2716702" cy="2343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1067" b="0" i="0" u="none" strike="noStrike" kern="1200" cap="none" spc="0" normalizeH="0" baseline="0" noProof="0" dirty="0">
                  <a:ln>
                    <a:noFill/>
                  </a:ln>
                  <a:solidFill>
                    <a:srgbClr val="FFFFFF"/>
                  </a:solidFill>
                  <a:effectLst/>
                  <a:uLnTx/>
                  <a:uFillTx/>
                  <a:latin typeface="Open Sans" charset="0"/>
                  <a:ea typeface="Open Sans" charset="0"/>
                  <a:cs typeface="Open Sans" charset="0"/>
                  <a:sym typeface="Arial"/>
                </a:rPr>
                <a:t>Theorie</a:t>
              </a:r>
            </a:p>
          </p:txBody>
        </p:sp>
      </p:grpSp>
      <p:pic>
        <p:nvPicPr>
          <p:cNvPr id="6" name="Bildplatzhalter 7">
            <a:extLst>
              <a:ext uri="{FF2B5EF4-FFF2-40B4-BE49-F238E27FC236}">
                <a16:creationId xmlns:a16="http://schemas.microsoft.com/office/drawing/2014/main" id="{FE6D04CB-64C2-BC14-FF30-361F00B2B82E}"/>
              </a:ext>
            </a:extLst>
          </p:cNvPr>
          <p:cNvPicPr>
            <a:picLocks noGrp="1" noChangeAspect="1"/>
          </p:cNvPicPr>
          <p:nvPr>
            <p:ph type="pic" sz="quarter" idx="10"/>
          </p:nvPr>
        </p:nvPicPr>
        <p:blipFill rotWithShape="1">
          <a:blip r:embed="rId3"/>
          <a:srcRect l="-10697" t="19250" r="-13334" b="13915"/>
          <a:stretch/>
        </p:blipFill>
        <p:spPr>
          <a:xfrm>
            <a:off x="0" y="0"/>
            <a:ext cx="12192000" cy="4868863"/>
          </a:xfrm>
          <a:solidFill>
            <a:schemeClr val="bg1"/>
          </a:solidFill>
        </p:spPr>
      </p:pic>
    </p:spTree>
    <p:extLst>
      <p:ext uri="{BB962C8B-B14F-4D97-AF65-F5344CB8AC3E}">
        <p14:creationId xmlns:p14="http://schemas.microsoft.com/office/powerpoint/2010/main" val="26129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Signed tags">
            <a:extLst>
              <a:ext uri="{FF2B5EF4-FFF2-40B4-BE49-F238E27FC236}">
                <a16:creationId xmlns:a16="http://schemas.microsoft.com/office/drawing/2014/main" id="{5074A785-4723-61BB-727D-134E468386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10564" y="643466"/>
            <a:ext cx="857087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80203"/>
      </p:ext>
    </p:extLst>
  </p:cSld>
  <p:clrMapOvr>
    <a:masterClrMapping/>
  </p:clrMapOvr>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6148</Words>
  <Application>Microsoft Office PowerPoint</Application>
  <PresentationFormat>Breitbild</PresentationFormat>
  <Paragraphs>762</Paragraphs>
  <Slides>126</Slides>
  <Notes>84</Notes>
  <HiddenSlides>0</HiddenSlides>
  <MMClips>0</MMClips>
  <ScaleCrop>false</ScaleCrop>
  <HeadingPairs>
    <vt:vector size="6" baseType="variant">
      <vt:variant>
        <vt:lpstr>Verwendete Schriftarten</vt:lpstr>
      </vt:variant>
      <vt:variant>
        <vt:i4>8</vt:i4>
      </vt:variant>
      <vt:variant>
        <vt:lpstr>Design</vt:lpstr>
      </vt:variant>
      <vt:variant>
        <vt:i4>5</vt:i4>
      </vt:variant>
      <vt:variant>
        <vt:lpstr>Folientitel</vt:lpstr>
      </vt:variant>
      <vt:variant>
        <vt:i4>126</vt:i4>
      </vt:variant>
    </vt:vector>
  </HeadingPairs>
  <TitlesOfParts>
    <vt:vector size="139" baseType="lpstr">
      <vt:lpstr>Calibri Light</vt:lpstr>
      <vt:lpstr>Segoe UI Light</vt:lpstr>
      <vt:lpstr>Open Sans</vt:lpstr>
      <vt:lpstr>Bebas Neue</vt:lpstr>
      <vt:lpstr>Arial</vt:lpstr>
      <vt:lpstr>Calibri</vt:lpstr>
      <vt:lpstr>Open Sans Light</vt:lpstr>
      <vt:lpstr>Segoe UI</vt:lpstr>
      <vt:lpstr>Office Theme</vt:lpstr>
      <vt:lpstr>Office</vt:lpstr>
      <vt:lpstr>2_Office Theme</vt:lpstr>
      <vt:lpstr>3_Office Theme</vt:lpstr>
      <vt:lpstr>1_Office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81</cp:revision>
  <dcterms:created xsi:type="dcterms:W3CDTF">2022-04-30T15:55:12Z</dcterms:created>
  <dcterms:modified xsi:type="dcterms:W3CDTF">2022-07-28T06:38:05Z</dcterms:modified>
</cp:coreProperties>
</file>